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63" r:id="rId3"/>
    <p:sldId id="258" r:id="rId4"/>
    <p:sldId id="259" r:id="rId5"/>
    <p:sldId id="260" r:id="rId6"/>
    <p:sldId id="261" r:id="rId7"/>
    <p:sldId id="262" r:id="rId8"/>
    <p:sldId id="264" r:id="rId9"/>
    <p:sldId id="266" r:id="rId10"/>
    <p:sldId id="267" r:id="rId11"/>
    <p:sldId id="268" r:id="rId12"/>
    <p:sldId id="283" r:id="rId13"/>
    <p:sldId id="279" r:id="rId14"/>
    <p:sldId id="282" r:id="rId15"/>
    <p:sldId id="280" r:id="rId16"/>
    <p:sldId id="281" r:id="rId17"/>
    <p:sldId id="271" r:id="rId18"/>
    <p:sldId id="277" r:id="rId19"/>
    <p:sldId id="275" r:id="rId20"/>
    <p:sldId id="276" r:id="rId21"/>
    <p:sldId id="272" r:id="rId22"/>
    <p:sldId id="278" r:id="rId23"/>
    <p:sldId id="273" r:id="rId24"/>
    <p:sldId id="27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2DF"/>
    <a:srgbClr val="FCCABC"/>
    <a:srgbClr val="E0C898"/>
    <a:srgbClr val="ECDDBE"/>
    <a:srgbClr val="FAD6BE"/>
    <a:srgbClr val="EDEEE8"/>
    <a:srgbClr val="462006"/>
    <a:srgbClr val="180B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32131-660E-4C3A-9712-DFA1DD9DFEA5}" type="datetimeFigureOut">
              <a:rPr lang="en-IN" smtClean="0"/>
              <a:t>20-05-2024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C8563-E04A-44C1-B588-75262AD29C38}" type="slidenum">
              <a:rPr lang="en-IN" smtClean="0"/>
              <a:t>‹#›</a:t>
            </a:fld>
            <a:endParaRPr lang="en-IN"/>
          </a:p>
        </p:txBody>
      </p:sp>
    </p:spTree>
    <p:extLst>
      <p:ext uri="{BB962C8B-B14F-4D97-AF65-F5344CB8AC3E}">
        <p14:creationId xmlns:p14="http://schemas.microsoft.com/office/powerpoint/2010/main" val="2155373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2</a:t>
            </a:fld>
            <a:endParaRPr lang="en-IN"/>
          </a:p>
        </p:txBody>
      </p:sp>
    </p:spTree>
    <p:extLst>
      <p:ext uri="{BB962C8B-B14F-4D97-AF65-F5344CB8AC3E}">
        <p14:creationId xmlns:p14="http://schemas.microsoft.com/office/powerpoint/2010/main" val="3972922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3</a:t>
            </a:fld>
            <a:endParaRPr lang="en-IN"/>
          </a:p>
        </p:txBody>
      </p:sp>
    </p:spTree>
    <p:extLst>
      <p:ext uri="{BB962C8B-B14F-4D97-AF65-F5344CB8AC3E}">
        <p14:creationId xmlns:p14="http://schemas.microsoft.com/office/powerpoint/2010/main" val="1384800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4</a:t>
            </a:fld>
            <a:endParaRPr lang="en-IN"/>
          </a:p>
        </p:txBody>
      </p:sp>
    </p:spTree>
    <p:extLst>
      <p:ext uri="{BB962C8B-B14F-4D97-AF65-F5344CB8AC3E}">
        <p14:creationId xmlns:p14="http://schemas.microsoft.com/office/powerpoint/2010/main" val="443762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5</a:t>
            </a:fld>
            <a:endParaRPr lang="en-IN"/>
          </a:p>
        </p:txBody>
      </p:sp>
    </p:spTree>
    <p:extLst>
      <p:ext uri="{BB962C8B-B14F-4D97-AF65-F5344CB8AC3E}">
        <p14:creationId xmlns:p14="http://schemas.microsoft.com/office/powerpoint/2010/main" val="3330705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6</a:t>
            </a:fld>
            <a:endParaRPr lang="en-IN"/>
          </a:p>
        </p:txBody>
      </p:sp>
    </p:spTree>
    <p:extLst>
      <p:ext uri="{BB962C8B-B14F-4D97-AF65-F5344CB8AC3E}">
        <p14:creationId xmlns:p14="http://schemas.microsoft.com/office/powerpoint/2010/main" val="1020895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7</a:t>
            </a:fld>
            <a:endParaRPr lang="en-IN"/>
          </a:p>
        </p:txBody>
      </p:sp>
    </p:spTree>
    <p:extLst>
      <p:ext uri="{BB962C8B-B14F-4D97-AF65-F5344CB8AC3E}">
        <p14:creationId xmlns:p14="http://schemas.microsoft.com/office/powerpoint/2010/main" val="3082977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9</a:t>
            </a:fld>
            <a:endParaRPr lang="en-IN"/>
          </a:p>
        </p:txBody>
      </p:sp>
    </p:spTree>
    <p:extLst>
      <p:ext uri="{BB962C8B-B14F-4D97-AF65-F5344CB8AC3E}">
        <p14:creationId xmlns:p14="http://schemas.microsoft.com/office/powerpoint/2010/main" val="3578525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10</a:t>
            </a:fld>
            <a:endParaRPr lang="en-IN"/>
          </a:p>
        </p:txBody>
      </p:sp>
    </p:spTree>
    <p:extLst>
      <p:ext uri="{BB962C8B-B14F-4D97-AF65-F5344CB8AC3E}">
        <p14:creationId xmlns:p14="http://schemas.microsoft.com/office/powerpoint/2010/main" val="248866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1C8563-E04A-44C1-B588-75262AD29C38}" type="slidenum">
              <a:rPr lang="en-IN" smtClean="0"/>
              <a:t>20</a:t>
            </a:fld>
            <a:endParaRPr lang="en-IN"/>
          </a:p>
        </p:txBody>
      </p:sp>
    </p:spTree>
    <p:extLst>
      <p:ext uri="{BB962C8B-B14F-4D97-AF65-F5344CB8AC3E}">
        <p14:creationId xmlns:p14="http://schemas.microsoft.com/office/powerpoint/2010/main" val="3077748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B1330-902D-7EE2-71A9-19F11E7DDC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AADB11-7F12-1929-102A-9E46998415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A981B3-9709-0FE6-873D-5105256C6810}"/>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25598A87-FD45-3C1E-D808-68C1FF5078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71D7CD1-706E-D02B-85EA-1A633CDA4BF9}"/>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37088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D0178-57F1-EF48-2A53-396A2ED98CC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F6F442-FD7E-2E03-A983-764F142E92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01AAFA-8109-E603-6AB2-4F6A2F2F5C59}"/>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1131D303-CF3D-2626-A798-E1944FAA40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29DBA4-F1A5-29DE-47B3-80EBF5CD9A29}"/>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810473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11C3FA-C36D-23E7-811D-587142423B4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059E27F-1A49-382E-A4D5-9B077A351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ABE4BB-16A1-DB9C-28E1-2B941D454D17}"/>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C72F2D50-FC51-CAA3-AA6D-B3478D1587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43FD6C-4B82-FE11-68EF-152B2DE3AB46}"/>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1601810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0F71F-38ED-AAFB-F25F-FFFB6EBCB9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9B5512-6B5E-21B3-2F1A-1E7671DF62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FCD0B8-376A-CA03-3903-5A6112F74F2E}"/>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5385E8FD-8431-E2E9-A8DC-4728FF5D36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28F8FE-5C19-B1ED-81E7-08F2D2C4505F}"/>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40204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44BF6-F10B-0D1D-B833-CC3EA15E3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25DC329-9692-2CBB-848A-11E9541D2F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D44F64-5577-09ED-70D9-3A90790873DB}"/>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0569EC56-17ED-93F0-75D6-A5A336C368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4D6888-08A4-A0F5-7531-A393EBBEEF74}"/>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93031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2FA04-4F90-CE22-EB85-7ED88478DA8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68EC9D4-C849-1193-E025-919B863D81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29DBD3-648E-A780-F7A9-FDC6B473B4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BD2BD43-5F8F-7E65-05AE-BAE49A7B8B6F}"/>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6" name="Footer Placeholder 5">
            <a:extLst>
              <a:ext uri="{FF2B5EF4-FFF2-40B4-BE49-F238E27FC236}">
                <a16:creationId xmlns:a16="http://schemas.microsoft.com/office/drawing/2014/main" id="{45182ED9-31B1-F616-877E-A0FD95158E9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7B2A74-75B6-DE5F-4F79-F9A5D1A72188}"/>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3313815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64F68-55C8-4FFC-0D75-5F66DA64635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B5AAF1-9939-4F29-62A3-982132193F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B009EA-5349-7485-31FC-E8D6F216D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6CA3BA-A269-EF8A-AC4A-D7E4834BA1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634C0A-1689-0BD0-F923-90C6CA40D9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808F4E4-D7D9-CF34-AD9F-FF88A5817AEC}"/>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8" name="Footer Placeholder 7">
            <a:extLst>
              <a:ext uri="{FF2B5EF4-FFF2-40B4-BE49-F238E27FC236}">
                <a16:creationId xmlns:a16="http://schemas.microsoft.com/office/drawing/2014/main" id="{CE47D550-66C1-9D46-29DB-B71CB33A850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401FB8B-B1CB-5E16-FC6A-400DCB7DAE22}"/>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3824606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C31C5-459C-EF38-DED0-F82A6D9177C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4256A48-A47E-AAB2-B6C4-80BA1DD6ED52}"/>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4" name="Footer Placeholder 3">
            <a:extLst>
              <a:ext uri="{FF2B5EF4-FFF2-40B4-BE49-F238E27FC236}">
                <a16:creationId xmlns:a16="http://schemas.microsoft.com/office/drawing/2014/main" id="{FD6FA87A-DC82-C29F-34D9-6661E4B8E2B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7126865-3A1F-BCA4-1B64-A9DDD1DD5C1E}"/>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4003261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8B7DD2-D5A9-FC38-3BB5-465A15711A98}"/>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3" name="Footer Placeholder 2">
            <a:extLst>
              <a:ext uri="{FF2B5EF4-FFF2-40B4-BE49-F238E27FC236}">
                <a16:creationId xmlns:a16="http://schemas.microsoft.com/office/drawing/2014/main" id="{352FEF8C-B5EF-4522-F2F0-B634E90E36F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C753B6-733B-409C-1DEB-6E697BF72765}"/>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3627389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E83E2-F867-E888-9AB0-DDB66B292E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482EF34-002B-D339-637E-6D83BD2DD5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6BF7963-58EF-F6BD-9FE5-9C3995BB33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828229-C8F0-21BF-307E-C55732E74FC7}"/>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6" name="Footer Placeholder 5">
            <a:extLst>
              <a:ext uri="{FF2B5EF4-FFF2-40B4-BE49-F238E27FC236}">
                <a16:creationId xmlns:a16="http://schemas.microsoft.com/office/drawing/2014/main" id="{50FD3BCC-62B3-DC14-CFFF-C24FCD1B8B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09F61C1-7C45-82BA-E2EB-832D1BADB3F0}"/>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392998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E391F-3C31-584E-5AEE-0AB4DB9BFA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533C531-5FB8-FA70-70EE-B5A13AEDFA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0ACD2E-A438-D4EC-8656-686688C6D1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AFCCB7-F17D-C548-A5DC-4AD032976282}"/>
              </a:ext>
            </a:extLst>
          </p:cNvPr>
          <p:cNvSpPr>
            <a:spLocks noGrp="1"/>
          </p:cNvSpPr>
          <p:nvPr>
            <p:ph type="dt" sz="half" idx="10"/>
          </p:nvPr>
        </p:nvSpPr>
        <p:spPr/>
        <p:txBody>
          <a:bodyPr/>
          <a:lstStyle/>
          <a:p>
            <a:fld id="{09D9D9FA-D289-4E35-945E-E065CC1FB3DF}" type="datetimeFigureOut">
              <a:rPr lang="en-IN" smtClean="0"/>
              <a:t>20-05-2024</a:t>
            </a:fld>
            <a:endParaRPr lang="en-IN"/>
          </a:p>
        </p:txBody>
      </p:sp>
      <p:sp>
        <p:nvSpPr>
          <p:cNvPr id="6" name="Footer Placeholder 5">
            <a:extLst>
              <a:ext uri="{FF2B5EF4-FFF2-40B4-BE49-F238E27FC236}">
                <a16:creationId xmlns:a16="http://schemas.microsoft.com/office/drawing/2014/main" id="{FD5E4240-3678-85D0-679C-8A5B5AD1F09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09539F-F72B-4310-C149-876DA1AFB3E6}"/>
              </a:ext>
            </a:extLst>
          </p:cNvPr>
          <p:cNvSpPr>
            <a:spLocks noGrp="1"/>
          </p:cNvSpPr>
          <p:nvPr>
            <p:ph type="sldNum" sz="quarter" idx="12"/>
          </p:nvPr>
        </p:nvSpPr>
        <p:spPr/>
        <p:txBody>
          <a:bodyPr/>
          <a:lstStyle/>
          <a:p>
            <a:fld id="{9E47904E-9C66-435C-8A75-16B3B6F22EF5}" type="slidenum">
              <a:rPr lang="en-IN" smtClean="0"/>
              <a:t>‹#›</a:t>
            </a:fld>
            <a:endParaRPr lang="en-IN"/>
          </a:p>
        </p:txBody>
      </p:sp>
    </p:spTree>
    <p:extLst>
      <p:ext uri="{BB962C8B-B14F-4D97-AF65-F5344CB8AC3E}">
        <p14:creationId xmlns:p14="http://schemas.microsoft.com/office/powerpoint/2010/main" val="2057136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89167-7CFC-653E-C3FB-BBED3DB9CC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217C8F2-76DF-C880-A3ED-94ACA444B3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66E075-8483-0178-53E5-1810C7C35D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D9D9FA-D289-4E35-945E-E065CC1FB3DF}" type="datetimeFigureOut">
              <a:rPr lang="en-IN" smtClean="0"/>
              <a:t>20-05-2024</a:t>
            </a:fld>
            <a:endParaRPr lang="en-IN"/>
          </a:p>
        </p:txBody>
      </p:sp>
      <p:sp>
        <p:nvSpPr>
          <p:cNvPr id="5" name="Footer Placeholder 4">
            <a:extLst>
              <a:ext uri="{FF2B5EF4-FFF2-40B4-BE49-F238E27FC236}">
                <a16:creationId xmlns:a16="http://schemas.microsoft.com/office/drawing/2014/main" id="{ACE2241D-E679-46F1-72EB-9B5ADC1AE2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A005B2F-DA3A-516E-A9B9-265FACC070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7904E-9C66-435C-8A75-16B3B6F22EF5}" type="slidenum">
              <a:rPr lang="en-IN" smtClean="0"/>
              <a:t>‹#›</a:t>
            </a:fld>
            <a:endParaRPr lang="en-IN"/>
          </a:p>
        </p:txBody>
      </p:sp>
    </p:spTree>
    <p:extLst>
      <p:ext uri="{BB962C8B-B14F-4D97-AF65-F5344CB8AC3E}">
        <p14:creationId xmlns:p14="http://schemas.microsoft.com/office/powerpoint/2010/main" val="1645079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A815D-7CE5-5798-0D39-4759F90F8A7F}"/>
              </a:ext>
            </a:extLst>
          </p:cNvPr>
          <p:cNvSpPr>
            <a:spLocks noGrp="1"/>
          </p:cNvSpPr>
          <p:nvPr>
            <p:ph type="ctrTitle"/>
          </p:nvPr>
        </p:nvSpPr>
        <p:spPr>
          <a:xfrm>
            <a:off x="654817" y="3035504"/>
            <a:ext cx="10882365" cy="786991"/>
          </a:xfrm>
        </p:spPr>
        <p:txBody>
          <a:bodyPr>
            <a:normAutofit/>
          </a:bodyPr>
          <a:lstStyle/>
          <a:p>
            <a:r>
              <a:rPr lang="en-US" sz="4800" dirty="0">
                <a:solidFill>
                  <a:srgbClr val="462006"/>
                </a:solidFill>
                <a:latin typeface="Baskerville Old Face" panose="02020602080505020303" pitchFamily="18" charset="0"/>
              </a:rPr>
              <a:t>RURAL ARTISANS MARKETING APP</a:t>
            </a:r>
            <a:endParaRPr lang="en-IN" sz="4800" dirty="0">
              <a:solidFill>
                <a:srgbClr val="462006"/>
              </a:solidFill>
              <a:latin typeface="Baskerville Old Face" panose="02020602080505020303" pitchFamily="18" charset="0"/>
            </a:endParaRPr>
          </a:p>
        </p:txBody>
      </p:sp>
      <p:sp>
        <p:nvSpPr>
          <p:cNvPr id="3" name="Subtitle 2">
            <a:extLst>
              <a:ext uri="{FF2B5EF4-FFF2-40B4-BE49-F238E27FC236}">
                <a16:creationId xmlns:a16="http://schemas.microsoft.com/office/drawing/2014/main" id="{63F7A6D5-622C-6F9C-F905-9CFE0793BDD5}"/>
              </a:ext>
            </a:extLst>
          </p:cNvPr>
          <p:cNvSpPr>
            <a:spLocks noGrp="1"/>
          </p:cNvSpPr>
          <p:nvPr>
            <p:ph type="subTitle" idx="1"/>
          </p:nvPr>
        </p:nvSpPr>
        <p:spPr>
          <a:xfrm>
            <a:off x="8701498" y="5102630"/>
            <a:ext cx="2924175" cy="659696"/>
          </a:xfrm>
        </p:spPr>
        <p:txBody>
          <a:bodyPr>
            <a:normAutofit fontScale="77500" lnSpcReduction="20000"/>
          </a:bodyPr>
          <a:lstStyle/>
          <a:p>
            <a:r>
              <a:rPr lang="en-IN" dirty="0">
                <a:solidFill>
                  <a:schemeClr val="accent2">
                    <a:lumMod val="50000"/>
                  </a:schemeClr>
                </a:solidFill>
              </a:rPr>
              <a:t>ADHARSHINI C - 210701014</a:t>
            </a:r>
          </a:p>
          <a:p>
            <a:r>
              <a:rPr lang="en-IN" dirty="0">
                <a:solidFill>
                  <a:schemeClr val="accent2">
                    <a:lumMod val="50000"/>
                  </a:schemeClr>
                </a:solidFill>
              </a:rPr>
              <a:t>AMIRDHA M     - 210701026</a:t>
            </a:r>
          </a:p>
          <a:p>
            <a:endParaRPr lang="en-IN" dirty="0"/>
          </a:p>
        </p:txBody>
      </p:sp>
      <p:pic>
        <p:nvPicPr>
          <p:cNvPr id="4" name="Picture 3">
            <a:extLst>
              <a:ext uri="{FF2B5EF4-FFF2-40B4-BE49-F238E27FC236}">
                <a16:creationId xmlns:a16="http://schemas.microsoft.com/office/drawing/2014/main" id="{C37CCC3A-BB09-52EC-D2FC-5D12A15B41D7}"/>
              </a:ext>
            </a:extLst>
          </p:cNvPr>
          <p:cNvPicPr>
            <a:picLocks noChangeAspect="1"/>
          </p:cNvPicPr>
          <p:nvPr/>
        </p:nvPicPr>
        <p:blipFill>
          <a:blip r:embed="rId2"/>
          <a:stretch>
            <a:fillRect/>
          </a:stretch>
        </p:blipFill>
        <p:spPr>
          <a:xfrm>
            <a:off x="9267825" y="19103"/>
            <a:ext cx="2924175" cy="952500"/>
          </a:xfrm>
          <a:prstGeom prst="rect">
            <a:avLst/>
          </a:prstGeom>
        </p:spPr>
      </p:pic>
      <p:sp>
        <p:nvSpPr>
          <p:cNvPr id="6" name="TextBox 5">
            <a:extLst>
              <a:ext uri="{FF2B5EF4-FFF2-40B4-BE49-F238E27FC236}">
                <a16:creationId xmlns:a16="http://schemas.microsoft.com/office/drawing/2014/main" id="{639E412C-053D-4E0B-8154-F533BC4B07EB}"/>
              </a:ext>
            </a:extLst>
          </p:cNvPr>
          <p:cNvSpPr txBox="1"/>
          <p:nvPr/>
        </p:nvSpPr>
        <p:spPr>
          <a:xfrm>
            <a:off x="3047999" y="911008"/>
            <a:ext cx="6096000" cy="369332"/>
          </a:xfrm>
          <a:prstGeom prst="rect">
            <a:avLst/>
          </a:prstGeom>
          <a:noFill/>
        </p:spPr>
        <p:txBody>
          <a:bodyPr wrap="square">
            <a:spAutoFit/>
          </a:bodyPr>
          <a:lstStyle/>
          <a:p>
            <a:r>
              <a:rPr lang="en-IN" sz="1800" dirty="0">
                <a:solidFill>
                  <a:schemeClr val="tx1">
                    <a:lumMod val="95000"/>
                    <a:lumOff val="5000"/>
                  </a:schemeClr>
                </a:solidFill>
              </a:rPr>
              <a:t>DEPARTMENT OF COMPUTER SCIENCE AND ENGINEERING</a:t>
            </a:r>
          </a:p>
        </p:txBody>
      </p:sp>
      <p:sp>
        <p:nvSpPr>
          <p:cNvPr id="8" name="TextBox 7">
            <a:extLst>
              <a:ext uri="{FF2B5EF4-FFF2-40B4-BE49-F238E27FC236}">
                <a16:creationId xmlns:a16="http://schemas.microsoft.com/office/drawing/2014/main" id="{6AAE52F8-5076-FAE2-BE6F-872BDB7175AC}"/>
              </a:ext>
            </a:extLst>
          </p:cNvPr>
          <p:cNvSpPr txBox="1"/>
          <p:nvPr/>
        </p:nvSpPr>
        <p:spPr>
          <a:xfrm>
            <a:off x="1415844" y="1684382"/>
            <a:ext cx="9360310" cy="369332"/>
          </a:xfrm>
          <a:prstGeom prst="rect">
            <a:avLst/>
          </a:prstGeom>
          <a:noFill/>
        </p:spPr>
        <p:txBody>
          <a:bodyPr wrap="square">
            <a:spAutoFit/>
          </a:bodyPr>
          <a:lstStyle/>
          <a:p>
            <a:pPr marL="0" indent="0">
              <a:buNone/>
            </a:pPr>
            <a:r>
              <a:rPr lang="en-US" sz="1800" dirty="0"/>
              <a:t>GE19612-PROFESSIONAL READINESS FOR INNVOATION, EMPLOYABILITY AND ENTREPRENEURSHIP</a:t>
            </a:r>
          </a:p>
        </p:txBody>
      </p:sp>
      <p:sp>
        <p:nvSpPr>
          <p:cNvPr id="10" name="TextBox 9">
            <a:extLst>
              <a:ext uri="{FF2B5EF4-FFF2-40B4-BE49-F238E27FC236}">
                <a16:creationId xmlns:a16="http://schemas.microsoft.com/office/drawing/2014/main" id="{4F9D2A44-05DC-B291-927F-B7B5EAEFEDBE}"/>
              </a:ext>
            </a:extLst>
          </p:cNvPr>
          <p:cNvSpPr txBox="1"/>
          <p:nvPr/>
        </p:nvSpPr>
        <p:spPr>
          <a:xfrm>
            <a:off x="654817" y="5073134"/>
            <a:ext cx="2835686" cy="369332"/>
          </a:xfrm>
          <a:prstGeom prst="rect">
            <a:avLst/>
          </a:prstGeom>
          <a:noFill/>
        </p:spPr>
        <p:txBody>
          <a:bodyPr wrap="square">
            <a:spAutoFit/>
          </a:bodyPr>
          <a:lstStyle/>
          <a:p>
            <a:r>
              <a:rPr lang="en-IN" dirty="0" err="1">
                <a:solidFill>
                  <a:schemeClr val="accent2">
                    <a:lumMod val="50000"/>
                  </a:schemeClr>
                </a:solidFill>
              </a:rPr>
              <a:t>Dr.</a:t>
            </a:r>
            <a:r>
              <a:rPr lang="en-IN" dirty="0">
                <a:solidFill>
                  <a:schemeClr val="accent2">
                    <a:lumMod val="50000"/>
                  </a:schemeClr>
                </a:solidFill>
              </a:rPr>
              <a:t> T. KUMARAGURUBARAN</a:t>
            </a:r>
          </a:p>
        </p:txBody>
      </p:sp>
      <p:sp>
        <p:nvSpPr>
          <p:cNvPr id="12" name="TextBox 11">
            <a:extLst>
              <a:ext uri="{FF2B5EF4-FFF2-40B4-BE49-F238E27FC236}">
                <a16:creationId xmlns:a16="http://schemas.microsoft.com/office/drawing/2014/main" id="{0EAC66F4-8315-9940-C442-2E048B53DCF8}"/>
              </a:ext>
            </a:extLst>
          </p:cNvPr>
          <p:cNvSpPr txBox="1"/>
          <p:nvPr/>
        </p:nvSpPr>
        <p:spPr>
          <a:xfrm>
            <a:off x="654817" y="5442466"/>
            <a:ext cx="1356852" cy="369332"/>
          </a:xfrm>
          <a:prstGeom prst="rect">
            <a:avLst/>
          </a:prstGeom>
          <a:noFill/>
        </p:spPr>
        <p:txBody>
          <a:bodyPr wrap="square">
            <a:spAutoFit/>
          </a:bodyPr>
          <a:lstStyle/>
          <a:p>
            <a:r>
              <a:rPr lang="en-IN" dirty="0">
                <a:solidFill>
                  <a:schemeClr val="accent2">
                    <a:lumMod val="50000"/>
                  </a:schemeClr>
                </a:solidFill>
              </a:rPr>
              <a:t>PROFESSOR</a:t>
            </a:r>
          </a:p>
        </p:txBody>
      </p:sp>
    </p:spTree>
    <p:extLst>
      <p:ext uri="{BB962C8B-B14F-4D97-AF65-F5344CB8AC3E}">
        <p14:creationId xmlns:p14="http://schemas.microsoft.com/office/powerpoint/2010/main" val="667318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D06DD6-02DF-F6A4-D662-91A70BE34B00}"/>
              </a:ext>
            </a:extLst>
          </p:cNvPr>
          <p:cNvSpPr>
            <a:spLocks noGrp="1"/>
          </p:cNvSpPr>
          <p:nvPr>
            <p:ph sz="half" idx="1"/>
          </p:nvPr>
        </p:nvSpPr>
        <p:spPr>
          <a:xfrm>
            <a:off x="452284" y="324465"/>
            <a:ext cx="6027174" cy="6341806"/>
          </a:xfrm>
        </p:spPr>
        <p:txBody>
          <a:bodyPr>
            <a:normAutofit lnSpcReduction="10000"/>
          </a:bodyPr>
          <a:lstStyle/>
          <a:p>
            <a:pPr marL="0" indent="0">
              <a:lnSpc>
                <a:spcPct val="110000"/>
              </a:lnSpc>
              <a:buNone/>
            </a:pPr>
            <a:r>
              <a:rPr lang="en-US" sz="3000" b="1" dirty="0">
                <a:latin typeface="Garamond" panose="02020404030301010803" pitchFamily="18" charset="0"/>
                <a:cs typeface="Arial" panose="020B0604020202020204" pitchFamily="34" charset="0"/>
              </a:rPr>
              <a:t>EXHIBITION MANAGEMENT MODULE:</a:t>
            </a:r>
          </a:p>
          <a:p>
            <a:r>
              <a:rPr lang="en-US" dirty="0">
                <a:solidFill>
                  <a:srgbClr val="180B02"/>
                </a:solidFill>
                <a:latin typeface="Garamond" panose="02020404030301010803" pitchFamily="18" charset="0"/>
              </a:rPr>
              <a:t>Facilitates rural craftsmen's participation in live events and exhibitions</a:t>
            </a:r>
          </a:p>
          <a:p>
            <a:r>
              <a:rPr lang="en-US" dirty="0">
                <a:solidFill>
                  <a:srgbClr val="180B02"/>
                </a:solidFill>
                <a:latin typeface="Garamond" panose="02020404030301010803" pitchFamily="18" charset="0"/>
              </a:rPr>
              <a:t>Enables artists to browse upcoming exhibits, obtain event details, and reserve booths</a:t>
            </a:r>
          </a:p>
          <a:p>
            <a:r>
              <a:rPr lang="en-US" dirty="0">
                <a:solidFill>
                  <a:srgbClr val="180B02"/>
                </a:solidFill>
                <a:latin typeface="Garamond" panose="02020404030301010803" pitchFamily="18" charset="0"/>
              </a:rPr>
              <a:t>Simplifies exhibition logistics, including stall allocation</a:t>
            </a:r>
          </a:p>
          <a:p>
            <a:r>
              <a:rPr lang="en-US" dirty="0">
                <a:solidFill>
                  <a:srgbClr val="180B02"/>
                </a:solidFill>
                <a:latin typeface="Garamond" panose="02020404030301010803" pitchFamily="18" charset="0"/>
              </a:rPr>
              <a:t>Promotes community participation and economic progress</a:t>
            </a:r>
          </a:p>
          <a:p>
            <a:r>
              <a:rPr lang="en-US" dirty="0">
                <a:solidFill>
                  <a:srgbClr val="180B02"/>
                </a:solidFill>
                <a:latin typeface="Garamond" panose="02020404030301010803" pitchFamily="18" charset="0"/>
              </a:rPr>
              <a:t>Fosters community engagement and economic growth through physical events</a:t>
            </a:r>
          </a:p>
        </p:txBody>
      </p:sp>
      <p:sp>
        <p:nvSpPr>
          <p:cNvPr id="4" name="Content Placeholder 3">
            <a:extLst>
              <a:ext uri="{FF2B5EF4-FFF2-40B4-BE49-F238E27FC236}">
                <a16:creationId xmlns:a16="http://schemas.microsoft.com/office/drawing/2014/main" id="{D22B6580-1986-B82F-020F-5D87C2D96D9A}"/>
              </a:ext>
            </a:extLst>
          </p:cNvPr>
          <p:cNvSpPr>
            <a:spLocks noGrp="1"/>
          </p:cNvSpPr>
          <p:nvPr>
            <p:ph sz="half" idx="2"/>
          </p:nvPr>
        </p:nvSpPr>
        <p:spPr>
          <a:xfrm>
            <a:off x="7089058" y="1199535"/>
            <a:ext cx="4650658" cy="5535562"/>
          </a:xfrm>
        </p:spPr>
        <p:txBody>
          <a:bodyPr>
            <a:normAutofit lnSpcReduction="10000"/>
          </a:bodyPr>
          <a:lstStyle/>
          <a:p>
            <a:pPr marL="0" indent="0">
              <a:buNone/>
            </a:pPr>
            <a:r>
              <a:rPr lang="en-US" b="1" dirty="0">
                <a:latin typeface="Garamond" panose="02020404030301010803" pitchFamily="18" charset="0"/>
              </a:rPr>
              <a:t>Functionalities:</a:t>
            </a:r>
          </a:p>
          <a:p>
            <a:r>
              <a:rPr lang="en-US" dirty="0">
                <a:latin typeface="Garamond" panose="02020404030301010803" pitchFamily="18" charset="0"/>
              </a:rPr>
              <a:t>Listing upcoming exhibitions with location, date, and organizer information</a:t>
            </a:r>
          </a:p>
          <a:p>
            <a:r>
              <a:rPr lang="en-US" dirty="0">
                <a:latin typeface="Garamond" panose="02020404030301010803" pitchFamily="18" charset="0"/>
              </a:rPr>
              <a:t>Booking and registration of stalls for artisans interested in participation</a:t>
            </a:r>
          </a:p>
          <a:p>
            <a:r>
              <a:rPr lang="en-US" dirty="0">
                <a:latin typeface="Garamond" panose="02020404030301010803" pitchFamily="18" charset="0"/>
              </a:rPr>
              <a:t>Browsing and viewing information about exhibitions for users.</a:t>
            </a:r>
          </a:p>
        </p:txBody>
      </p:sp>
    </p:spTree>
    <p:extLst>
      <p:ext uri="{BB962C8B-B14F-4D97-AF65-F5344CB8AC3E}">
        <p14:creationId xmlns:p14="http://schemas.microsoft.com/office/powerpoint/2010/main" val="4072275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838200" y="365125"/>
            <a:ext cx="10515600" cy="1090049"/>
          </a:xfrm>
          <a:solidFill>
            <a:srgbClr val="E9E2DF"/>
          </a:solidFill>
        </p:spPr>
        <p:txBody>
          <a:bodyPr/>
          <a:lstStyle/>
          <a:p>
            <a:r>
              <a:rPr lang="en-US" dirty="0">
                <a:latin typeface="Garamond" panose="02020404030301010803" pitchFamily="18" charset="0"/>
              </a:rPr>
              <a:t>MODULE DESCRIPTION</a:t>
            </a:r>
            <a:endParaRPr lang="en-IN" dirty="0">
              <a:latin typeface="Garamond" panose="02020404030301010803" pitchFamily="18" charset="0"/>
            </a:endParaRPr>
          </a:p>
        </p:txBody>
      </p:sp>
      <p:sp>
        <p:nvSpPr>
          <p:cNvPr id="3" name="Content Placeholder 2">
            <a:extLst>
              <a:ext uri="{FF2B5EF4-FFF2-40B4-BE49-F238E27FC236}">
                <a16:creationId xmlns:a16="http://schemas.microsoft.com/office/drawing/2014/main" id="{7D6EC388-0BEC-54C5-0304-8D4DD01F3A0A}"/>
              </a:ext>
            </a:extLst>
          </p:cNvPr>
          <p:cNvSpPr>
            <a:spLocks noGrp="1"/>
          </p:cNvSpPr>
          <p:nvPr>
            <p:ph sz="half" idx="1"/>
          </p:nvPr>
        </p:nvSpPr>
        <p:spPr>
          <a:xfrm>
            <a:off x="838200" y="1825625"/>
            <a:ext cx="5181600" cy="4667250"/>
          </a:xfrm>
        </p:spPr>
        <p:txBody>
          <a:bodyPr>
            <a:noAutofit/>
          </a:bodyPr>
          <a:lstStyle/>
          <a:p>
            <a:pPr marL="0" indent="0">
              <a:buNone/>
            </a:pPr>
            <a:r>
              <a:rPr lang="en-US" sz="2000" b="1" dirty="0">
                <a:latin typeface="Garamond" panose="02020404030301010803" pitchFamily="18" charset="0"/>
              </a:rPr>
              <a:t>ARTIST/SELLER </a:t>
            </a:r>
          </a:p>
          <a:p>
            <a:r>
              <a:rPr lang="en-US" sz="2000" b="1" dirty="0">
                <a:latin typeface="Garamond" panose="02020404030301010803" pitchFamily="18" charset="0"/>
              </a:rPr>
              <a:t>Profile Creation</a:t>
            </a:r>
            <a:r>
              <a:rPr lang="en-US" sz="2000" dirty="0">
                <a:latin typeface="Garamond" panose="02020404030301010803" pitchFamily="18" charset="0"/>
              </a:rPr>
              <a:t>: Enables rural craftsmen to create and manage their profiles, including personal information, bio, and portfolio.</a:t>
            </a:r>
          </a:p>
          <a:p>
            <a:r>
              <a:rPr lang="en-US" sz="2000" b="1" dirty="0">
                <a:latin typeface="Garamond" panose="02020404030301010803" pitchFamily="18" charset="0"/>
              </a:rPr>
              <a:t>Order Upload: </a:t>
            </a:r>
            <a:r>
              <a:rPr lang="en-US" sz="2000" dirty="0">
                <a:latin typeface="Garamond" panose="02020404030301010803" pitchFamily="18" charset="0"/>
              </a:rPr>
              <a:t>Allows artists to upload product listings with detailed descriptions, high-quality images, and pricing.</a:t>
            </a:r>
          </a:p>
          <a:p>
            <a:r>
              <a:rPr lang="en-US" sz="2000" b="1" dirty="0">
                <a:latin typeface="Garamond" panose="02020404030301010803" pitchFamily="18" charset="0"/>
              </a:rPr>
              <a:t>Exhibition Viewing:</a:t>
            </a:r>
            <a:r>
              <a:rPr lang="en-US" sz="2000" dirty="0">
                <a:latin typeface="Garamond" panose="02020404030301010803" pitchFamily="18" charset="0"/>
              </a:rPr>
              <a:t> Provides information about upcoming exhibitions, including location, date, and organizer details, allowing artists to browse and view exhibition opportunities.</a:t>
            </a:r>
          </a:p>
          <a:p>
            <a:r>
              <a:rPr lang="en-US" sz="2000" b="1" dirty="0">
                <a:latin typeface="Garamond" panose="02020404030301010803" pitchFamily="18" charset="0"/>
              </a:rPr>
              <a:t>Stall Booking: </a:t>
            </a:r>
            <a:r>
              <a:rPr lang="en-US" sz="2000" dirty="0">
                <a:latin typeface="Garamond" panose="02020404030301010803" pitchFamily="18" charset="0"/>
              </a:rPr>
              <a:t>Facilitates the reservation of booths for participating in exhibitions, allowing artists to book stalls to showcase their goods to a wider audience.</a:t>
            </a:r>
          </a:p>
        </p:txBody>
      </p:sp>
      <p:sp>
        <p:nvSpPr>
          <p:cNvPr id="4" name="Content Placeholder 3">
            <a:extLst>
              <a:ext uri="{FF2B5EF4-FFF2-40B4-BE49-F238E27FC236}">
                <a16:creationId xmlns:a16="http://schemas.microsoft.com/office/drawing/2014/main" id="{7A91B581-1CDC-B7EE-2219-11CB62B35C08}"/>
              </a:ext>
            </a:extLst>
          </p:cNvPr>
          <p:cNvSpPr>
            <a:spLocks noGrp="1"/>
          </p:cNvSpPr>
          <p:nvPr>
            <p:ph sz="half" idx="2"/>
          </p:nvPr>
        </p:nvSpPr>
        <p:spPr>
          <a:xfrm>
            <a:off x="6594987" y="1825625"/>
            <a:ext cx="5181600" cy="4667249"/>
          </a:xfrm>
        </p:spPr>
        <p:txBody>
          <a:bodyPr>
            <a:normAutofit fontScale="70000" lnSpcReduction="20000"/>
          </a:bodyPr>
          <a:lstStyle/>
          <a:p>
            <a:pPr marL="0" indent="0">
              <a:buNone/>
            </a:pPr>
            <a:r>
              <a:rPr lang="en-US" b="1" dirty="0">
                <a:latin typeface="Garamond" panose="02020404030301010803" pitchFamily="18" charset="0"/>
              </a:rPr>
              <a:t>CUSTOMER </a:t>
            </a:r>
          </a:p>
          <a:p>
            <a:r>
              <a:rPr lang="en-US" b="1" dirty="0">
                <a:latin typeface="Garamond" panose="02020404030301010803" pitchFamily="18" charset="0"/>
              </a:rPr>
              <a:t>Profile Creation: </a:t>
            </a:r>
            <a:r>
              <a:rPr lang="en-US" dirty="0">
                <a:latin typeface="Garamond" panose="02020404030301010803" pitchFamily="18" charset="0"/>
              </a:rPr>
              <a:t>Enables customers to create and manage their profiles, including personal information, shipping addresses, and preferences.</a:t>
            </a:r>
          </a:p>
          <a:p>
            <a:r>
              <a:rPr lang="en-US" b="1" dirty="0">
                <a:latin typeface="Garamond" panose="02020404030301010803" pitchFamily="18" charset="0"/>
              </a:rPr>
              <a:t>Order Viewing: </a:t>
            </a:r>
            <a:r>
              <a:rPr lang="en-US" dirty="0">
                <a:latin typeface="Garamond" panose="02020404030301010803" pitchFamily="18" charset="0"/>
              </a:rPr>
              <a:t>Allows customers to view their order history, including past purchases and order status updates.</a:t>
            </a:r>
          </a:p>
          <a:p>
            <a:r>
              <a:rPr lang="en-US" b="1" dirty="0">
                <a:latin typeface="Garamond" panose="02020404030301010803" pitchFamily="18" charset="0"/>
              </a:rPr>
              <a:t>Add to Cart: </a:t>
            </a:r>
            <a:r>
              <a:rPr lang="en-US" dirty="0">
                <a:latin typeface="Garamond" panose="02020404030301010803" pitchFamily="18" charset="0"/>
              </a:rPr>
              <a:t>Enables customers to add products to their shopping cart for future purchase.</a:t>
            </a:r>
          </a:p>
          <a:p>
            <a:r>
              <a:rPr lang="en-US" b="1" dirty="0">
                <a:latin typeface="Garamond" panose="02020404030301010803" pitchFamily="18" charset="0"/>
              </a:rPr>
              <a:t>Buy Product: </a:t>
            </a:r>
            <a:r>
              <a:rPr lang="en-US" dirty="0">
                <a:latin typeface="Garamond" panose="02020404030301010803" pitchFamily="18" charset="0"/>
              </a:rPr>
              <a:t>Allows customers to complete the purchase process by selecting items from their cart and proceeding to checkout.</a:t>
            </a:r>
          </a:p>
          <a:p>
            <a:r>
              <a:rPr lang="en-US" b="1" dirty="0">
                <a:latin typeface="Garamond" panose="02020404030301010803" pitchFamily="18" charset="0"/>
              </a:rPr>
              <a:t>View Exhibition: </a:t>
            </a:r>
            <a:r>
              <a:rPr lang="en-US" dirty="0">
                <a:latin typeface="Garamond" panose="02020404030301010803" pitchFamily="18" charset="0"/>
              </a:rPr>
              <a:t>Provides information about upcoming exhibitions, including location, date, and participating artisans, allowing customers to browse and plan their attendance.</a:t>
            </a:r>
            <a:endParaRPr lang="en-IN" dirty="0">
              <a:latin typeface="Garamond" panose="02020404030301010803" pitchFamily="18" charset="0"/>
            </a:endParaRPr>
          </a:p>
        </p:txBody>
      </p:sp>
    </p:spTree>
    <p:extLst>
      <p:ext uri="{BB962C8B-B14F-4D97-AF65-F5344CB8AC3E}">
        <p14:creationId xmlns:p14="http://schemas.microsoft.com/office/powerpoint/2010/main" val="1071495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838200" y="365125"/>
            <a:ext cx="10515600" cy="1090049"/>
          </a:xfrm>
          <a:solidFill>
            <a:srgbClr val="E9E2DF"/>
          </a:solidFill>
        </p:spPr>
        <p:txBody>
          <a:bodyPr/>
          <a:lstStyle/>
          <a:p>
            <a:r>
              <a:rPr lang="en-US" dirty="0">
                <a:latin typeface="Garamond" panose="02020404030301010803" pitchFamily="18" charset="0"/>
              </a:rPr>
              <a:t>DEVELOPMENTAL ENVIRONMENT</a:t>
            </a:r>
            <a:endParaRPr lang="en-IN" dirty="0">
              <a:latin typeface="Garamond" panose="02020404030301010803" pitchFamily="18" charset="0"/>
            </a:endParaRPr>
          </a:p>
        </p:txBody>
      </p:sp>
      <p:sp>
        <p:nvSpPr>
          <p:cNvPr id="3" name="Content Placeholder 2">
            <a:extLst>
              <a:ext uri="{FF2B5EF4-FFF2-40B4-BE49-F238E27FC236}">
                <a16:creationId xmlns:a16="http://schemas.microsoft.com/office/drawing/2014/main" id="{7D6EC388-0BEC-54C5-0304-8D4DD01F3A0A}"/>
              </a:ext>
            </a:extLst>
          </p:cNvPr>
          <p:cNvSpPr>
            <a:spLocks noGrp="1"/>
          </p:cNvSpPr>
          <p:nvPr>
            <p:ph sz="half" idx="1"/>
          </p:nvPr>
        </p:nvSpPr>
        <p:spPr>
          <a:xfrm>
            <a:off x="838200" y="1825625"/>
            <a:ext cx="5181600" cy="4667250"/>
          </a:xfrm>
        </p:spPr>
        <p:txBody>
          <a:bodyPr>
            <a:noAutofit/>
          </a:bodyPr>
          <a:lstStyle/>
          <a:p>
            <a:pPr marL="0" marR="0" indent="0">
              <a:lnSpc>
                <a:spcPct val="150000"/>
              </a:lnSpc>
              <a:spcBef>
                <a:spcPts val="0"/>
              </a:spcBef>
              <a:spcAft>
                <a:spcPts val="0"/>
              </a:spcAft>
              <a:buNone/>
            </a:pPr>
            <a:r>
              <a:rPr lang="en-US" sz="1800" dirty="0">
                <a:latin typeface="Times New Roman" panose="02020603050405020304" pitchFamily="18" charset="0"/>
                <a:ea typeface="Times New Roman" panose="02020603050405020304" pitchFamily="18" charset="0"/>
              </a:rPr>
              <a:t>TECHSTACK</a:t>
            </a:r>
            <a:endParaRPr lang="en-US" sz="1800" dirty="0">
              <a:effectLst/>
              <a:latin typeface="Times New Roman" panose="02020603050405020304" pitchFamily="18" charset="0"/>
              <a:ea typeface="Times New Roman" panose="02020603050405020304" pitchFamily="18" charset="0"/>
            </a:endParaRPr>
          </a:p>
          <a:p>
            <a:pPr algn="just">
              <a:lnSpc>
                <a:spcPct val="115000"/>
              </a:lnSpc>
              <a:spcBef>
                <a:spcPts val="0"/>
              </a:spcBef>
              <a:tabLst>
                <a:tab pos="1890395" algn="l"/>
              </a:tabLs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Development tool: PHP : Hypertext Preprocessor, JavaScript, Ajax</a:t>
            </a:r>
            <a:endParaRPr lang="en-IN" sz="1800" dirty="0">
              <a:effectLst/>
              <a:latin typeface="Calibri" panose="020F0502020204030204" pitchFamily="34" charset="0"/>
              <a:ea typeface="Times New Roman" panose="02020603050405020304" pitchFamily="18" charset="0"/>
              <a:cs typeface="Arial" panose="020B0604020202020204" pitchFamily="34" charset="0"/>
            </a:endParaRPr>
          </a:p>
          <a:p>
            <a:pPr algn="just">
              <a:lnSpc>
                <a:spcPct val="115000"/>
              </a:lnSpc>
              <a:spcBef>
                <a:spcPts val="0"/>
              </a:spcBef>
              <a:spcAft>
                <a:spcPts val="1000"/>
              </a:spcAft>
              <a:tabLst>
                <a:tab pos="1890395" algn="l"/>
              </a:tabLs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Data Base server: MySQL</a:t>
            </a:r>
            <a:endParaRPr lang="en-IN" sz="1800" dirty="0">
              <a:effectLst/>
              <a:latin typeface="Calibri" panose="020F0502020204030204" pitchFamily="34" charset="0"/>
              <a:ea typeface="Times New Roman" panose="02020603050405020304" pitchFamily="18" charset="0"/>
              <a:cs typeface="Arial" panose="020B0604020202020204" pitchFamily="34" charset="0"/>
            </a:endParaRPr>
          </a:p>
          <a:p>
            <a:pPr marL="228600" marR="0">
              <a:lnSpc>
                <a:spcPct val="150000"/>
              </a:lnSpc>
              <a:spcBef>
                <a:spcPts val="0"/>
              </a:spcBef>
              <a:spcAft>
                <a:spcPts val="0"/>
              </a:spcAft>
            </a:pPr>
            <a:endParaRPr lang="en-IN" sz="1800" dirty="0">
              <a:effectLst/>
              <a:latin typeface="Times New Roman" panose="02020603050405020304" pitchFamily="18" charset="0"/>
              <a:ea typeface="Times New Roman" panose="02020603050405020304" pitchFamily="18" charset="0"/>
            </a:endParaRPr>
          </a:p>
          <a:p>
            <a:pPr marL="0" indent="0">
              <a:buNone/>
            </a:pPr>
            <a:endParaRPr lang="en-US" sz="2000" dirty="0">
              <a:latin typeface="Garamond" panose="02020404030301010803" pitchFamily="18" charset="0"/>
            </a:endParaRPr>
          </a:p>
        </p:txBody>
      </p:sp>
      <p:sp>
        <p:nvSpPr>
          <p:cNvPr id="4" name="Content Placeholder 3">
            <a:extLst>
              <a:ext uri="{FF2B5EF4-FFF2-40B4-BE49-F238E27FC236}">
                <a16:creationId xmlns:a16="http://schemas.microsoft.com/office/drawing/2014/main" id="{7A91B581-1CDC-B7EE-2219-11CB62B35C08}"/>
              </a:ext>
            </a:extLst>
          </p:cNvPr>
          <p:cNvSpPr>
            <a:spLocks noGrp="1"/>
          </p:cNvSpPr>
          <p:nvPr>
            <p:ph sz="half" idx="2"/>
          </p:nvPr>
        </p:nvSpPr>
        <p:spPr>
          <a:xfrm>
            <a:off x="6594987" y="1825625"/>
            <a:ext cx="5181600" cy="4667249"/>
          </a:xfrm>
        </p:spPr>
        <p:txBody>
          <a:bodyPr>
            <a:normAutofit/>
          </a:bodyPr>
          <a:lstStyle/>
          <a:p>
            <a:pPr marL="0" marR="0" indent="0">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SOFTWARE REQUIREMENT</a:t>
            </a: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Browser (Google Chrome recommended).</a:t>
            </a:r>
            <a:endParaRPr lang="en-IN"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Xampp </a:t>
            </a:r>
          </a:p>
          <a:p>
            <a:pPr marL="0" indent="0">
              <a:buNone/>
            </a:pPr>
            <a:endParaRPr lang="en-US" sz="1800" dirty="0">
              <a:latin typeface="Garamond" panose="02020404030301010803" pitchFamily="18" charset="0"/>
            </a:endParaRPr>
          </a:p>
          <a:p>
            <a:pPr marL="0" indent="0">
              <a:buNone/>
            </a:pPr>
            <a:r>
              <a:rPr lang="en-US" sz="1800" dirty="0">
                <a:latin typeface="Garamond" panose="02020404030301010803" pitchFamily="18" charset="0"/>
              </a:rPr>
              <a:t>HARDWARE REQUIREMENT</a:t>
            </a: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PC with </a:t>
            </a:r>
            <a:endParaRPr lang="en-IN"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I5 or above processor </a:t>
            </a:r>
            <a:endParaRPr lang="en-IN"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8GB RAM </a:t>
            </a:r>
            <a:endParaRPr lang="en-IN"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Hard drive with at least 100GB of ROM </a:t>
            </a:r>
            <a:endParaRPr lang="en-IN" sz="1800" dirty="0">
              <a:effectLst/>
              <a:latin typeface="Times New Roman" panose="02020603050405020304" pitchFamily="18" charset="0"/>
              <a:ea typeface="Times New Roman" panose="02020603050405020304" pitchFamily="18" charset="0"/>
            </a:endParaRPr>
          </a:p>
          <a:p>
            <a:pPr marL="22860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Windows 7 or above 64-bit OS</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latin typeface="Garamond" panose="02020404030301010803" pitchFamily="18" charset="0"/>
            </a:endParaRPr>
          </a:p>
        </p:txBody>
      </p:sp>
    </p:spTree>
    <p:extLst>
      <p:ext uri="{BB962C8B-B14F-4D97-AF65-F5344CB8AC3E}">
        <p14:creationId xmlns:p14="http://schemas.microsoft.com/office/powerpoint/2010/main" val="3659769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SYSTEM DESIGN</a:t>
            </a:r>
            <a:endParaRPr lang="en-IN" dirty="0">
              <a:latin typeface="Garamond" panose="02020404030301010803" pitchFamily="18" charset="0"/>
            </a:endParaRPr>
          </a:p>
        </p:txBody>
      </p:sp>
      <p:pic>
        <p:nvPicPr>
          <p:cNvPr id="6" name="Picture 5">
            <a:extLst>
              <a:ext uri="{FF2B5EF4-FFF2-40B4-BE49-F238E27FC236}">
                <a16:creationId xmlns:a16="http://schemas.microsoft.com/office/drawing/2014/main" id="{CDD359E4-BC62-D8DA-BEB2-B771A6F7D4A8}"/>
              </a:ext>
            </a:extLst>
          </p:cNvPr>
          <p:cNvPicPr>
            <a:picLocks noChangeAspect="1"/>
          </p:cNvPicPr>
          <p:nvPr/>
        </p:nvPicPr>
        <p:blipFill>
          <a:blip r:embed="rId2"/>
          <a:stretch>
            <a:fillRect/>
          </a:stretch>
        </p:blipFill>
        <p:spPr>
          <a:xfrm>
            <a:off x="1897626" y="1820544"/>
            <a:ext cx="8239432" cy="4059145"/>
          </a:xfrm>
          <a:prstGeom prst="rect">
            <a:avLst/>
          </a:prstGeom>
          <a:noFill/>
          <a:ln>
            <a:noFill/>
          </a:ln>
        </p:spPr>
      </p:pic>
      <p:sp>
        <p:nvSpPr>
          <p:cNvPr id="7" name="TextBox 6">
            <a:extLst>
              <a:ext uri="{FF2B5EF4-FFF2-40B4-BE49-F238E27FC236}">
                <a16:creationId xmlns:a16="http://schemas.microsoft.com/office/drawing/2014/main" id="{A29B8006-DAFC-6CF0-B12E-84651C80BD5E}"/>
              </a:ext>
            </a:extLst>
          </p:cNvPr>
          <p:cNvSpPr txBox="1"/>
          <p:nvPr/>
        </p:nvSpPr>
        <p:spPr>
          <a:xfrm>
            <a:off x="5043949" y="3682969"/>
            <a:ext cx="2212258" cy="923330"/>
          </a:xfrm>
          <a:prstGeom prst="rect">
            <a:avLst/>
          </a:prstGeom>
          <a:solidFill>
            <a:schemeClr val="tx2">
              <a:lumMod val="20000"/>
              <a:lumOff val="80000"/>
            </a:schemeClr>
          </a:solidFill>
          <a:ln>
            <a:solidFill>
              <a:schemeClr val="bg2">
                <a:lumMod val="90000"/>
              </a:schemeClr>
            </a:solidFill>
          </a:ln>
        </p:spPr>
        <p:txBody>
          <a:bodyPr wrap="square" rtlCol="0">
            <a:spAutoFit/>
          </a:bodyPr>
          <a:lstStyle/>
          <a:p>
            <a:pPr algn="ctr"/>
            <a:endParaRPr lang="en-US" dirty="0"/>
          </a:p>
          <a:p>
            <a:pPr algn="ctr"/>
            <a:r>
              <a:rPr lang="en-US" dirty="0"/>
              <a:t>ARTISANS WEBSITE    </a:t>
            </a:r>
          </a:p>
          <a:p>
            <a:endParaRPr lang="en-US" dirty="0"/>
          </a:p>
        </p:txBody>
      </p:sp>
    </p:spTree>
    <p:extLst>
      <p:ext uri="{BB962C8B-B14F-4D97-AF65-F5344CB8AC3E}">
        <p14:creationId xmlns:p14="http://schemas.microsoft.com/office/powerpoint/2010/main" val="3724058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SYSTEM DESIGN - ARTIST</a:t>
            </a:r>
            <a:endParaRPr lang="en-IN" dirty="0">
              <a:latin typeface="Garamond" panose="02020404030301010803" pitchFamily="18" charset="0"/>
            </a:endParaRPr>
          </a:p>
        </p:txBody>
      </p:sp>
      <p:pic>
        <p:nvPicPr>
          <p:cNvPr id="4" name="Picture 3">
            <a:extLst>
              <a:ext uri="{FF2B5EF4-FFF2-40B4-BE49-F238E27FC236}">
                <a16:creationId xmlns:a16="http://schemas.microsoft.com/office/drawing/2014/main" id="{54E1CCE8-B3D3-3CCE-5BB9-BA8B560883C8}"/>
              </a:ext>
            </a:extLst>
          </p:cNvPr>
          <p:cNvPicPr>
            <a:picLocks noChangeAspect="1"/>
          </p:cNvPicPr>
          <p:nvPr/>
        </p:nvPicPr>
        <p:blipFill rotWithShape="1">
          <a:blip r:embed="rId2"/>
          <a:srcRect t="45930"/>
          <a:stretch/>
        </p:blipFill>
        <p:spPr>
          <a:xfrm>
            <a:off x="2110955" y="1720644"/>
            <a:ext cx="7032423" cy="3647769"/>
          </a:xfrm>
          <a:prstGeom prst="rect">
            <a:avLst/>
          </a:prstGeom>
          <a:noFill/>
          <a:ln>
            <a:noFill/>
          </a:ln>
        </p:spPr>
      </p:pic>
    </p:spTree>
    <p:extLst>
      <p:ext uri="{BB962C8B-B14F-4D97-AF65-F5344CB8AC3E}">
        <p14:creationId xmlns:p14="http://schemas.microsoft.com/office/powerpoint/2010/main" val="31281217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SYSTEM DESIGN - CUTOMER</a:t>
            </a:r>
            <a:endParaRPr lang="en-IN" dirty="0">
              <a:latin typeface="Garamond" panose="02020404030301010803" pitchFamily="18" charset="0"/>
            </a:endParaRPr>
          </a:p>
        </p:txBody>
      </p:sp>
      <p:pic>
        <p:nvPicPr>
          <p:cNvPr id="3" name="Picture 2">
            <a:extLst>
              <a:ext uri="{FF2B5EF4-FFF2-40B4-BE49-F238E27FC236}">
                <a16:creationId xmlns:a16="http://schemas.microsoft.com/office/drawing/2014/main" id="{B68E020E-766B-F4E7-8714-A0ECC9D9569C}"/>
              </a:ext>
            </a:extLst>
          </p:cNvPr>
          <p:cNvPicPr>
            <a:picLocks noChangeAspect="1"/>
          </p:cNvPicPr>
          <p:nvPr/>
        </p:nvPicPr>
        <p:blipFill>
          <a:blip r:embed="rId2"/>
          <a:stretch>
            <a:fillRect/>
          </a:stretch>
        </p:blipFill>
        <p:spPr>
          <a:xfrm>
            <a:off x="1993284" y="1203181"/>
            <a:ext cx="6629605" cy="5471262"/>
          </a:xfrm>
          <a:prstGeom prst="rect">
            <a:avLst/>
          </a:prstGeom>
          <a:noFill/>
          <a:ln>
            <a:noFill/>
          </a:ln>
        </p:spPr>
      </p:pic>
    </p:spTree>
    <p:extLst>
      <p:ext uri="{BB962C8B-B14F-4D97-AF65-F5344CB8AC3E}">
        <p14:creationId xmlns:p14="http://schemas.microsoft.com/office/powerpoint/2010/main" val="1032559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SYSTEM DESIGN - WORKER</a:t>
            </a:r>
            <a:endParaRPr lang="en-IN" dirty="0">
              <a:latin typeface="Garamond" panose="02020404030301010803" pitchFamily="18" charset="0"/>
            </a:endParaRPr>
          </a:p>
        </p:txBody>
      </p:sp>
      <p:pic>
        <p:nvPicPr>
          <p:cNvPr id="4" name="Picture 3">
            <a:extLst>
              <a:ext uri="{FF2B5EF4-FFF2-40B4-BE49-F238E27FC236}">
                <a16:creationId xmlns:a16="http://schemas.microsoft.com/office/drawing/2014/main" id="{04A3BEB6-8281-28BF-5026-B812EED963A8}"/>
              </a:ext>
            </a:extLst>
          </p:cNvPr>
          <p:cNvPicPr>
            <a:picLocks noChangeAspect="1"/>
          </p:cNvPicPr>
          <p:nvPr/>
        </p:nvPicPr>
        <p:blipFill>
          <a:blip r:embed="rId2"/>
          <a:stretch>
            <a:fillRect/>
          </a:stretch>
        </p:blipFill>
        <p:spPr>
          <a:xfrm>
            <a:off x="2452013" y="1038542"/>
            <a:ext cx="6508789" cy="5431084"/>
          </a:xfrm>
          <a:prstGeom prst="rect">
            <a:avLst/>
          </a:prstGeom>
          <a:noFill/>
          <a:ln>
            <a:noFill/>
          </a:ln>
        </p:spPr>
      </p:pic>
    </p:spTree>
    <p:extLst>
      <p:ext uri="{BB962C8B-B14F-4D97-AF65-F5344CB8AC3E}">
        <p14:creationId xmlns:p14="http://schemas.microsoft.com/office/powerpoint/2010/main" val="545210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OUTPUT</a:t>
            </a:r>
            <a:endParaRPr lang="en-IN" dirty="0">
              <a:latin typeface="Garamond" panose="02020404030301010803" pitchFamily="18" charset="0"/>
            </a:endParaRPr>
          </a:p>
        </p:txBody>
      </p:sp>
      <p:pic>
        <p:nvPicPr>
          <p:cNvPr id="5" name="Content Placeholder 4">
            <a:extLst>
              <a:ext uri="{FF2B5EF4-FFF2-40B4-BE49-F238E27FC236}">
                <a16:creationId xmlns:a16="http://schemas.microsoft.com/office/drawing/2014/main" id="{CB7C0546-86C5-3A48-B4A7-ACACF629F6EE}"/>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676400" y="1090048"/>
            <a:ext cx="8839200" cy="4632325"/>
          </a:xfrm>
          <a:prstGeom prst="rect">
            <a:avLst/>
          </a:prstGeom>
        </p:spPr>
      </p:pic>
      <p:sp>
        <p:nvSpPr>
          <p:cNvPr id="3" name="TextBox 2">
            <a:extLst>
              <a:ext uri="{FF2B5EF4-FFF2-40B4-BE49-F238E27FC236}">
                <a16:creationId xmlns:a16="http://schemas.microsoft.com/office/drawing/2014/main" id="{B4BCDD70-AB23-683A-8880-1C667EE28B56}"/>
              </a:ext>
            </a:extLst>
          </p:cNvPr>
          <p:cNvSpPr txBox="1"/>
          <p:nvPr/>
        </p:nvSpPr>
        <p:spPr>
          <a:xfrm>
            <a:off x="5041490" y="5879691"/>
            <a:ext cx="2627671" cy="523220"/>
          </a:xfrm>
          <a:prstGeom prst="rect">
            <a:avLst/>
          </a:prstGeom>
          <a:noFill/>
        </p:spPr>
        <p:txBody>
          <a:bodyPr wrap="square" rtlCol="0">
            <a:spAutoFit/>
          </a:bodyPr>
          <a:lstStyle/>
          <a:p>
            <a:r>
              <a:rPr lang="en-US" sz="2800" dirty="0">
                <a:latin typeface="Garamond" panose="02020404030301010803" pitchFamily="18" charset="0"/>
              </a:rPr>
              <a:t>HOME PAGE</a:t>
            </a:r>
            <a:endParaRPr lang="en-IN" sz="2800" dirty="0">
              <a:latin typeface="Garamond" panose="02020404030301010803" pitchFamily="18" charset="0"/>
            </a:endParaRPr>
          </a:p>
        </p:txBody>
      </p:sp>
    </p:spTree>
    <p:extLst>
      <p:ext uri="{BB962C8B-B14F-4D97-AF65-F5344CB8AC3E}">
        <p14:creationId xmlns:p14="http://schemas.microsoft.com/office/powerpoint/2010/main" val="24060202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OUTPUT</a:t>
            </a:r>
            <a:endParaRPr lang="en-IN" dirty="0">
              <a:latin typeface="Garamond" panose="02020404030301010803" pitchFamily="18" charset="0"/>
            </a:endParaRPr>
          </a:p>
        </p:txBody>
      </p:sp>
      <p:pic>
        <p:nvPicPr>
          <p:cNvPr id="5" name="Content Placeholder 4">
            <a:extLst>
              <a:ext uri="{FF2B5EF4-FFF2-40B4-BE49-F238E27FC236}">
                <a16:creationId xmlns:a16="http://schemas.microsoft.com/office/drawing/2014/main" id="{CB7C0546-86C5-3A48-B4A7-ACACF629F6EE}"/>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676400" y="1090048"/>
            <a:ext cx="8839200" cy="4632325"/>
          </a:xfrm>
          <a:prstGeom prst="rect">
            <a:avLst/>
          </a:prstGeom>
        </p:spPr>
      </p:pic>
      <p:sp>
        <p:nvSpPr>
          <p:cNvPr id="3" name="TextBox 2">
            <a:extLst>
              <a:ext uri="{FF2B5EF4-FFF2-40B4-BE49-F238E27FC236}">
                <a16:creationId xmlns:a16="http://schemas.microsoft.com/office/drawing/2014/main" id="{B4BCDD70-AB23-683A-8880-1C667EE28B56}"/>
              </a:ext>
            </a:extLst>
          </p:cNvPr>
          <p:cNvSpPr txBox="1"/>
          <p:nvPr/>
        </p:nvSpPr>
        <p:spPr>
          <a:xfrm>
            <a:off x="5041490" y="5879691"/>
            <a:ext cx="2627671" cy="523220"/>
          </a:xfrm>
          <a:prstGeom prst="rect">
            <a:avLst/>
          </a:prstGeom>
          <a:noFill/>
        </p:spPr>
        <p:txBody>
          <a:bodyPr wrap="square" rtlCol="0">
            <a:spAutoFit/>
          </a:bodyPr>
          <a:lstStyle/>
          <a:p>
            <a:r>
              <a:rPr lang="en-US" sz="2800" dirty="0">
                <a:latin typeface="Garamond" panose="02020404030301010803" pitchFamily="18" charset="0"/>
              </a:rPr>
              <a:t>LOGIN PAGE</a:t>
            </a:r>
            <a:endParaRPr lang="en-IN" sz="2800" dirty="0">
              <a:latin typeface="Garamond" panose="02020404030301010803" pitchFamily="18" charset="0"/>
            </a:endParaRPr>
          </a:p>
        </p:txBody>
      </p:sp>
      <p:pic>
        <p:nvPicPr>
          <p:cNvPr id="6" name="Picture 5">
            <a:extLst>
              <a:ext uri="{FF2B5EF4-FFF2-40B4-BE49-F238E27FC236}">
                <a16:creationId xmlns:a16="http://schemas.microsoft.com/office/drawing/2014/main" id="{9035D298-72F9-FF34-B87B-87D8B3054F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97610"/>
            <a:ext cx="12192000" cy="5062779"/>
          </a:xfrm>
          <a:prstGeom prst="rect">
            <a:avLst/>
          </a:prstGeom>
        </p:spPr>
      </p:pic>
    </p:spTree>
    <p:extLst>
      <p:ext uri="{BB962C8B-B14F-4D97-AF65-F5344CB8AC3E}">
        <p14:creationId xmlns:p14="http://schemas.microsoft.com/office/powerpoint/2010/main" val="1645632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OUTPUT-CUSTOMER LOGIN</a:t>
            </a:r>
            <a:endParaRPr lang="en-IN" dirty="0">
              <a:latin typeface="Garamond" panose="02020404030301010803" pitchFamily="18" charset="0"/>
            </a:endParaRPr>
          </a:p>
        </p:txBody>
      </p:sp>
      <p:pic>
        <p:nvPicPr>
          <p:cNvPr id="7" name="Picture 6">
            <a:extLst>
              <a:ext uri="{FF2B5EF4-FFF2-40B4-BE49-F238E27FC236}">
                <a16:creationId xmlns:a16="http://schemas.microsoft.com/office/drawing/2014/main" id="{A0C530F6-AD7E-F8A1-2C3F-2471F692D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7689" y="1090050"/>
            <a:ext cx="9615950" cy="5094440"/>
          </a:xfrm>
          <a:prstGeom prst="rect">
            <a:avLst/>
          </a:prstGeom>
        </p:spPr>
      </p:pic>
    </p:spTree>
    <p:extLst>
      <p:ext uri="{BB962C8B-B14F-4D97-AF65-F5344CB8AC3E}">
        <p14:creationId xmlns:p14="http://schemas.microsoft.com/office/powerpoint/2010/main" val="1046435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p:txBody>
          <a:bodyPr/>
          <a:lstStyle/>
          <a:p>
            <a:r>
              <a:rPr lang="en-US" dirty="0">
                <a:solidFill>
                  <a:srgbClr val="180B02"/>
                </a:solidFill>
                <a:latin typeface="Baskerville Old Face" panose="02020602080505020303" pitchFamily="18" charset="0"/>
              </a:rPr>
              <a:t>ABSTRACT:</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838200" y="1347018"/>
            <a:ext cx="10586884" cy="5510981"/>
          </a:xfrm>
        </p:spPr>
        <p:txBody>
          <a:bodyPr>
            <a:normAutofit/>
          </a:bodyPr>
          <a:lstStyle/>
          <a:p>
            <a:pPr marL="0" indent="0">
              <a:buNone/>
            </a:pPr>
            <a:endParaRPr lang="en-US" dirty="0">
              <a:latin typeface="Garamond" panose="02020404030301010803" pitchFamily="18" charset="0"/>
              <a:cs typeface="Arial" panose="020B0604020202020204" pitchFamily="34" charset="0"/>
            </a:endParaRPr>
          </a:p>
          <a:p>
            <a:pPr marL="0" indent="0" algn="just">
              <a:buNone/>
            </a:pPr>
            <a:r>
              <a:rPr lang="en-US" dirty="0">
                <a:latin typeface="Garamond" panose="02020404030301010803" pitchFamily="18" charset="0"/>
                <a:cs typeface="Arial" panose="020B0604020202020204" pitchFamily="34" charset="0"/>
              </a:rPr>
              <a:t>The Rural Artisans Marketing Website connects rural Indian craftsmen with a wider audience, aiding them in overcoming market challenges. With separate logins for administrators, sellers, and buyers, the platform streamlines transactions. Artisans can easily manage their businesses through personalized dashboards, showcasing products and tracking inventory. Buyers have access to diverse traditional crafts with detailed listings and images. Marketing initiatives like sales and discounts drive engagement, while admin tools ensure smooth operation. Through technology, the platform promotes economic sustainability and preserves cultural heritage.</a:t>
            </a:r>
            <a:endParaRPr lang="en-IN" dirty="0">
              <a:latin typeface="Garamond" panose="02020404030301010803" pitchFamily="18" charset="0"/>
              <a:cs typeface="Arial" panose="020B0604020202020204" pitchFamily="34" charset="0"/>
            </a:endParaRPr>
          </a:p>
        </p:txBody>
      </p:sp>
    </p:spTree>
    <p:extLst>
      <p:ext uri="{BB962C8B-B14F-4D97-AF65-F5344CB8AC3E}">
        <p14:creationId xmlns:p14="http://schemas.microsoft.com/office/powerpoint/2010/main" val="5713664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0" y="0"/>
            <a:ext cx="10515600" cy="1090049"/>
          </a:xfrm>
          <a:solidFill>
            <a:srgbClr val="E9E2DF"/>
          </a:solidFill>
        </p:spPr>
        <p:txBody>
          <a:bodyPr/>
          <a:lstStyle/>
          <a:p>
            <a:r>
              <a:rPr lang="en-US" dirty="0">
                <a:latin typeface="Garamond" panose="02020404030301010803" pitchFamily="18" charset="0"/>
              </a:rPr>
              <a:t>OUTPUT</a:t>
            </a:r>
            <a:endParaRPr lang="en-IN" dirty="0">
              <a:latin typeface="Garamond" panose="02020404030301010803" pitchFamily="18" charset="0"/>
            </a:endParaRPr>
          </a:p>
        </p:txBody>
      </p:sp>
      <p:pic>
        <p:nvPicPr>
          <p:cNvPr id="4" name="Picture 3">
            <a:extLst>
              <a:ext uri="{FF2B5EF4-FFF2-40B4-BE49-F238E27FC236}">
                <a16:creationId xmlns:a16="http://schemas.microsoft.com/office/drawing/2014/main" id="{22D2B577-881C-63C1-FDD2-95B50D0647F9}"/>
              </a:ext>
            </a:extLst>
          </p:cNvPr>
          <p:cNvPicPr>
            <a:picLocks noChangeAspect="1"/>
          </p:cNvPicPr>
          <p:nvPr/>
        </p:nvPicPr>
        <p:blipFill rotWithShape="1">
          <a:blip r:embed="rId3">
            <a:extLst>
              <a:ext uri="{28A0092B-C50C-407E-A947-70E740481C1C}">
                <a14:useLocalDpi xmlns:a14="http://schemas.microsoft.com/office/drawing/2010/main" val="0"/>
              </a:ext>
            </a:extLst>
          </a:blip>
          <a:srcRect l="15000" t="15894" r="12662" b="5806"/>
          <a:stretch/>
        </p:blipFill>
        <p:spPr>
          <a:xfrm>
            <a:off x="1705895" y="1090049"/>
            <a:ext cx="9080091" cy="5369746"/>
          </a:xfrm>
          <a:prstGeom prst="rect">
            <a:avLst/>
          </a:prstGeom>
        </p:spPr>
      </p:pic>
    </p:spTree>
    <p:extLst>
      <p:ext uri="{BB962C8B-B14F-4D97-AF65-F5344CB8AC3E}">
        <p14:creationId xmlns:p14="http://schemas.microsoft.com/office/powerpoint/2010/main" val="1310754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513736" y="500319"/>
            <a:ext cx="10515600" cy="1090049"/>
          </a:xfrm>
          <a:solidFill>
            <a:srgbClr val="E9E2DF"/>
          </a:solidFill>
        </p:spPr>
        <p:txBody>
          <a:bodyPr/>
          <a:lstStyle/>
          <a:p>
            <a:r>
              <a:rPr lang="en-US" dirty="0">
                <a:latin typeface="Garamond" panose="02020404030301010803" pitchFamily="18" charset="0"/>
              </a:rPr>
              <a:t>OUTPUT</a:t>
            </a:r>
            <a:endParaRPr lang="en-IN" dirty="0">
              <a:latin typeface="Garamond" panose="02020404030301010803" pitchFamily="18" charset="0"/>
            </a:endParaRPr>
          </a:p>
        </p:txBody>
      </p:sp>
      <p:pic>
        <p:nvPicPr>
          <p:cNvPr id="8" name="Content Placeholder 7">
            <a:extLst>
              <a:ext uri="{FF2B5EF4-FFF2-40B4-BE49-F238E27FC236}">
                <a16:creationId xmlns:a16="http://schemas.microsoft.com/office/drawing/2014/main" id="{DD5C8B6F-9A60-CA86-1005-C40CE6E3D8D4}"/>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32854"/>
          <a:stretch/>
        </p:blipFill>
        <p:spPr bwMode="auto">
          <a:xfrm>
            <a:off x="513736" y="2369277"/>
            <a:ext cx="5181600" cy="2878690"/>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C9825902-9BD5-5E1C-3D6E-D3538BC3F09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0692" y="2369277"/>
            <a:ext cx="5731510" cy="2878690"/>
          </a:xfrm>
          <a:prstGeom prst="rect">
            <a:avLst/>
          </a:prstGeom>
        </p:spPr>
      </p:pic>
      <p:sp>
        <p:nvSpPr>
          <p:cNvPr id="3" name="TextBox 2">
            <a:extLst>
              <a:ext uri="{FF2B5EF4-FFF2-40B4-BE49-F238E27FC236}">
                <a16:creationId xmlns:a16="http://schemas.microsoft.com/office/drawing/2014/main" id="{261AF3FD-282D-8C51-D149-85517949C271}"/>
              </a:ext>
            </a:extLst>
          </p:cNvPr>
          <p:cNvSpPr txBox="1"/>
          <p:nvPr/>
        </p:nvSpPr>
        <p:spPr>
          <a:xfrm>
            <a:off x="4102512" y="5834461"/>
            <a:ext cx="4316360" cy="523220"/>
          </a:xfrm>
          <a:prstGeom prst="rect">
            <a:avLst/>
          </a:prstGeom>
          <a:noFill/>
        </p:spPr>
        <p:txBody>
          <a:bodyPr wrap="square" rtlCol="0">
            <a:spAutoFit/>
          </a:bodyPr>
          <a:lstStyle/>
          <a:p>
            <a:r>
              <a:rPr lang="en-US" sz="2800" dirty="0">
                <a:latin typeface="Garamond" panose="02020404030301010803" pitchFamily="18" charset="0"/>
              </a:rPr>
              <a:t>EXHIBITION DETAILS</a:t>
            </a:r>
            <a:endParaRPr lang="en-IN" sz="2800" dirty="0">
              <a:latin typeface="Garamond" panose="02020404030301010803" pitchFamily="18" charset="0"/>
            </a:endParaRPr>
          </a:p>
        </p:txBody>
      </p:sp>
    </p:spTree>
    <p:extLst>
      <p:ext uri="{BB962C8B-B14F-4D97-AF65-F5344CB8AC3E}">
        <p14:creationId xmlns:p14="http://schemas.microsoft.com/office/powerpoint/2010/main" val="404241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513736" y="500319"/>
            <a:ext cx="10515600" cy="1090049"/>
          </a:xfrm>
          <a:solidFill>
            <a:srgbClr val="E9E2DF"/>
          </a:solidFill>
        </p:spPr>
        <p:txBody>
          <a:bodyPr/>
          <a:lstStyle/>
          <a:p>
            <a:r>
              <a:rPr lang="en-US" dirty="0">
                <a:latin typeface="Garamond" panose="02020404030301010803" pitchFamily="18" charset="0"/>
              </a:rPr>
              <a:t>OUTPUT-ARTIST LOGIN</a:t>
            </a:r>
            <a:endParaRPr lang="en-IN" dirty="0">
              <a:latin typeface="Garamond" panose="02020404030301010803" pitchFamily="18" charset="0"/>
            </a:endParaRPr>
          </a:p>
        </p:txBody>
      </p:sp>
      <p:pic>
        <p:nvPicPr>
          <p:cNvPr id="5" name="Picture 4">
            <a:extLst>
              <a:ext uri="{FF2B5EF4-FFF2-40B4-BE49-F238E27FC236}">
                <a16:creationId xmlns:a16="http://schemas.microsoft.com/office/drawing/2014/main" id="{7318C6D8-255E-11A5-C331-99A2BC396957}"/>
              </a:ext>
            </a:extLst>
          </p:cNvPr>
          <p:cNvPicPr>
            <a:picLocks noChangeAspect="1"/>
          </p:cNvPicPr>
          <p:nvPr/>
        </p:nvPicPr>
        <p:blipFill rotWithShape="1">
          <a:blip r:embed="rId2">
            <a:extLst>
              <a:ext uri="{28A0092B-C50C-407E-A947-70E740481C1C}">
                <a14:useLocalDpi xmlns:a14="http://schemas.microsoft.com/office/drawing/2010/main" val="0"/>
              </a:ext>
            </a:extLst>
          </a:blip>
          <a:srcRect l="30726" t="14050" r="30947" b="23477"/>
          <a:stretch/>
        </p:blipFill>
        <p:spPr>
          <a:xfrm>
            <a:off x="695632" y="1875011"/>
            <a:ext cx="4672782" cy="4284407"/>
          </a:xfrm>
          <a:prstGeom prst="rect">
            <a:avLst/>
          </a:prstGeom>
        </p:spPr>
      </p:pic>
      <p:pic>
        <p:nvPicPr>
          <p:cNvPr id="11" name="Picture 10">
            <a:extLst>
              <a:ext uri="{FF2B5EF4-FFF2-40B4-BE49-F238E27FC236}">
                <a16:creationId xmlns:a16="http://schemas.microsoft.com/office/drawing/2014/main" id="{C1D92B5B-F023-815F-A955-E57090646A76}"/>
              </a:ext>
            </a:extLst>
          </p:cNvPr>
          <p:cNvPicPr>
            <a:picLocks noChangeAspect="1"/>
          </p:cNvPicPr>
          <p:nvPr/>
        </p:nvPicPr>
        <p:blipFill rotWithShape="1">
          <a:blip r:embed="rId3">
            <a:extLst>
              <a:ext uri="{28A0092B-C50C-407E-A947-70E740481C1C}">
                <a14:useLocalDpi xmlns:a14="http://schemas.microsoft.com/office/drawing/2010/main" val="0"/>
              </a:ext>
            </a:extLst>
          </a:blip>
          <a:srcRect l="21936" t="16487" r="22903" b="6093"/>
          <a:stretch/>
        </p:blipFill>
        <p:spPr>
          <a:xfrm>
            <a:off x="6457830" y="1875011"/>
            <a:ext cx="5426916" cy="4284407"/>
          </a:xfrm>
          <a:prstGeom prst="rect">
            <a:avLst/>
          </a:prstGeom>
        </p:spPr>
      </p:pic>
    </p:spTree>
    <p:extLst>
      <p:ext uri="{BB962C8B-B14F-4D97-AF65-F5344CB8AC3E}">
        <p14:creationId xmlns:p14="http://schemas.microsoft.com/office/powerpoint/2010/main" val="15923728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838200" y="432620"/>
            <a:ext cx="10515600" cy="1090049"/>
          </a:xfrm>
          <a:solidFill>
            <a:srgbClr val="E9E2DF"/>
          </a:solidFill>
        </p:spPr>
        <p:txBody>
          <a:bodyPr>
            <a:normAutofit fontScale="90000"/>
          </a:bodyPr>
          <a:lstStyle/>
          <a:p>
            <a:r>
              <a:rPr lang="en-US" dirty="0">
                <a:latin typeface="Garamond" panose="02020404030301010803" pitchFamily="18" charset="0"/>
              </a:rPr>
              <a:t>CONCLUSION &amp; FUTURE ENHANCEMENT</a:t>
            </a:r>
            <a:endParaRPr lang="en-IN" dirty="0">
              <a:latin typeface="Garamond" panose="02020404030301010803" pitchFamily="18" charset="0"/>
            </a:endParaRPr>
          </a:p>
        </p:txBody>
      </p:sp>
      <p:sp>
        <p:nvSpPr>
          <p:cNvPr id="4" name="Content Placeholder 3">
            <a:extLst>
              <a:ext uri="{FF2B5EF4-FFF2-40B4-BE49-F238E27FC236}">
                <a16:creationId xmlns:a16="http://schemas.microsoft.com/office/drawing/2014/main" id="{C1399723-CA1B-FBED-7BE6-E4507FCD9481}"/>
              </a:ext>
            </a:extLst>
          </p:cNvPr>
          <p:cNvSpPr>
            <a:spLocks noGrp="1"/>
          </p:cNvSpPr>
          <p:nvPr>
            <p:ph sz="half" idx="1"/>
          </p:nvPr>
        </p:nvSpPr>
        <p:spPr>
          <a:xfrm>
            <a:off x="838200" y="1825625"/>
            <a:ext cx="10515600" cy="4351338"/>
          </a:xfrm>
        </p:spPr>
        <p:txBody>
          <a:bodyPr/>
          <a:lstStyle/>
          <a:p>
            <a:r>
              <a:rPr lang="en-US" dirty="0">
                <a:latin typeface="Garamond" panose="02020404030301010803" pitchFamily="18" charset="0"/>
              </a:rPr>
              <a:t>The rural artisans marketing website breaks barriers, empowering craftsmen globally while preserving cultural heritage. It fosters economic growth, social change, and community empowerment through inclusive digital platforms.</a:t>
            </a:r>
          </a:p>
          <a:p>
            <a:r>
              <a:rPr lang="en-IN" dirty="0">
                <a:latin typeface="Garamond" panose="02020404030301010803" pitchFamily="18" charset="0"/>
              </a:rPr>
              <a:t>Exhibition automation: Integrate with event management platforms to dynamically update exhibition listings and streamline stall booking processes.</a:t>
            </a:r>
          </a:p>
          <a:p>
            <a:r>
              <a:rPr lang="en-IN" dirty="0">
                <a:latin typeface="Garamond" panose="02020404030301010803" pitchFamily="18" charset="0"/>
              </a:rPr>
              <a:t>AR/VR integration: Enhance user experience by allowing virtual product visualization and immersive storytelling, fostering deeper engagement with traditional arts and culture.</a:t>
            </a:r>
          </a:p>
        </p:txBody>
      </p:sp>
    </p:spTree>
    <p:extLst>
      <p:ext uri="{BB962C8B-B14F-4D97-AF65-F5344CB8AC3E}">
        <p14:creationId xmlns:p14="http://schemas.microsoft.com/office/powerpoint/2010/main" val="2286971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34364-9EC9-54EF-59F7-62AB4A29C5DE}"/>
              </a:ext>
            </a:extLst>
          </p:cNvPr>
          <p:cNvSpPr>
            <a:spLocks noGrp="1"/>
          </p:cNvSpPr>
          <p:nvPr>
            <p:ph type="title"/>
          </p:nvPr>
        </p:nvSpPr>
        <p:spPr>
          <a:xfrm>
            <a:off x="3953182" y="2883975"/>
            <a:ext cx="4285636" cy="1090049"/>
          </a:xfrm>
          <a:solidFill>
            <a:srgbClr val="E9E2DF"/>
          </a:solidFill>
        </p:spPr>
        <p:txBody>
          <a:bodyPr>
            <a:normAutofit/>
          </a:bodyPr>
          <a:lstStyle/>
          <a:p>
            <a:r>
              <a:rPr lang="en-US" sz="5400" dirty="0">
                <a:latin typeface="Garamond" panose="02020404030301010803" pitchFamily="18" charset="0"/>
              </a:rPr>
              <a:t>THANK YOU</a:t>
            </a:r>
            <a:endParaRPr lang="en-IN" sz="5400" dirty="0">
              <a:latin typeface="Garamond" panose="02020404030301010803" pitchFamily="18" charset="0"/>
            </a:endParaRPr>
          </a:p>
        </p:txBody>
      </p:sp>
    </p:spTree>
    <p:extLst>
      <p:ext uri="{BB962C8B-B14F-4D97-AF65-F5344CB8AC3E}">
        <p14:creationId xmlns:p14="http://schemas.microsoft.com/office/powerpoint/2010/main" val="2778443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p:txBody>
          <a:bodyPr/>
          <a:lstStyle/>
          <a:p>
            <a:r>
              <a:rPr lang="en-US" dirty="0">
                <a:solidFill>
                  <a:srgbClr val="180B02"/>
                </a:solidFill>
                <a:latin typeface="Baskerville Old Face" panose="02020602080505020303" pitchFamily="18" charset="0"/>
              </a:rPr>
              <a:t>PROBLEM STATEMENT:</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838200" y="1376516"/>
            <a:ext cx="11186652" cy="5481483"/>
          </a:xfrm>
        </p:spPr>
        <p:txBody>
          <a:bodyPr>
            <a:normAutofit/>
          </a:bodyPr>
          <a:lstStyle/>
          <a:p>
            <a:pPr marL="0" indent="0">
              <a:buNone/>
            </a:pPr>
            <a:r>
              <a:rPr lang="en-US" b="1" dirty="0">
                <a:latin typeface="Garamond" panose="02020404030301010803" pitchFamily="18" charset="0"/>
                <a:cs typeface="Arial" panose="020B0604020202020204" pitchFamily="34" charset="0"/>
              </a:rPr>
              <a:t>At the moment, traditional means of selling handicrafts local markets, intermediaries, sporadic exhibitions, word-of-mouth recommendations, and a small web presence are the main sources of income for rural artisans. </a:t>
            </a:r>
          </a:p>
          <a:p>
            <a:r>
              <a:rPr lang="en-US" b="1" dirty="0">
                <a:latin typeface="Garamond" panose="02020404030301010803" pitchFamily="18" charset="0"/>
                <a:cs typeface="Arial" panose="020B0604020202020204" pitchFamily="34" charset="0"/>
              </a:rPr>
              <a:t>Limited online presence</a:t>
            </a:r>
            <a:r>
              <a:rPr lang="en-IN" dirty="0">
                <a:latin typeface="Garamond" panose="02020404030301010803" pitchFamily="18" charset="0"/>
                <a:cs typeface="Arial" panose="020B0604020202020204" pitchFamily="34" charset="0"/>
              </a:rPr>
              <a:t>: </a:t>
            </a:r>
            <a:r>
              <a:rPr lang="en-US" sz="2800" dirty="0">
                <a:solidFill>
                  <a:srgbClr val="443728"/>
                </a:solidFill>
                <a:latin typeface="Garamond" panose="02020404030301010803" pitchFamily="18" charset="0"/>
                <a:ea typeface="Open Sans" pitchFamily="34" charset="-122"/>
                <a:cs typeface="Open Sans" pitchFamily="34" charset="-120"/>
              </a:rPr>
              <a:t>Many rural artists currently have limited online presence, relying on local markets or word-of-mouth to showcase and sell their work.</a:t>
            </a:r>
          </a:p>
          <a:p>
            <a:r>
              <a:rPr lang="en-US" b="1" dirty="0">
                <a:solidFill>
                  <a:srgbClr val="443728"/>
                </a:solidFill>
                <a:latin typeface="Garamond" panose="02020404030301010803" pitchFamily="18" charset="0"/>
                <a:ea typeface="Open Sans" pitchFamily="34" charset="-122"/>
                <a:cs typeface="Open Sans" pitchFamily="34" charset="-120"/>
              </a:rPr>
              <a:t>Limited reach to customer</a:t>
            </a:r>
            <a:r>
              <a:rPr lang="en-US" dirty="0">
                <a:solidFill>
                  <a:srgbClr val="443728"/>
                </a:solidFill>
                <a:latin typeface="Garamond" panose="02020404030301010803" pitchFamily="18" charset="0"/>
                <a:ea typeface="Open Sans" pitchFamily="34" charset="-122"/>
                <a:cs typeface="Open Sans" pitchFamily="34" charset="-120"/>
              </a:rPr>
              <a:t>: </a:t>
            </a:r>
            <a:r>
              <a:rPr lang="en-US" sz="2800" dirty="0">
                <a:solidFill>
                  <a:srgbClr val="443728"/>
                </a:solidFill>
                <a:latin typeface="Garamond" panose="02020404030301010803" pitchFamily="18" charset="0"/>
                <a:ea typeface="Open Sans" pitchFamily="34" charset="-122"/>
                <a:cs typeface="Open Sans" pitchFamily="34" charset="-120"/>
              </a:rPr>
              <a:t>Reaching a broader customer base has been a challenge for many rural artists due to limited marketing resources and distribution channels reaching only local customers.</a:t>
            </a:r>
          </a:p>
          <a:p>
            <a:r>
              <a:rPr lang="en-US" b="1" dirty="0">
                <a:solidFill>
                  <a:srgbClr val="443728"/>
                </a:solidFill>
                <a:latin typeface="Garamond" panose="02020404030301010803" pitchFamily="18" charset="0"/>
                <a:ea typeface="Open Sans" pitchFamily="34" charset="-122"/>
                <a:cs typeface="Open Sans" pitchFamily="34" charset="-120"/>
              </a:rPr>
              <a:t>Intermediaries</a:t>
            </a:r>
            <a:r>
              <a:rPr lang="en-US" dirty="0">
                <a:solidFill>
                  <a:srgbClr val="443728"/>
                </a:solidFill>
                <a:latin typeface="Garamond" panose="02020404030301010803" pitchFamily="18" charset="0"/>
                <a:ea typeface="Open Sans" pitchFamily="34" charset="-122"/>
                <a:cs typeface="Open Sans" pitchFamily="34" charset="-120"/>
              </a:rPr>
              <a:t>: Depending on middleman for reaching customers. Middlemen help sell products but reduce artisans' profits.</a:t>
            </a:r>
          </a:p>
          <a:p>
            <a:endParaRPr lang="en-US" sz="2800" dirty="0">
              <a:latin typeface="Garamond" panose="02020404030301010803" pitchFamily="18" charset="0"/>
            </a:endParaRPr>
          </a:p>
          <a:p>
            <a:endParaRPr lang="en-US" sz="2800" dirty="0">
              <a:latin typeface="Garamond" panose="02020404030301010803" pitchFamily="18" charset="0"/>
            </a:endParaRPr>
          </a:p>
          <a:p>
            <a:pPr marL="0" indent="0">
              <a:buNone/>
            </a:pPr>
            <a:endParaRPr lang="en-US" dirty="0">
              <a:latin typeface="Garamond" panose="02020404030301010803" pitchFamily="18" charset="0"/>
              <a:cs typeface="Arial" panose="020B0604020202020204" pitchFamily="34" charset="0"/>
            </a:endParaRPr>
          </a:p>
        </p:txBody>
      </p:sp>
    </p:spTree>
    <p:extLst>
      <p:ext uri="{BB962C8B-B14F-4D97-AF65-F5344CB8AC3E}">
        <p14:creationId xmlns:p14="http://schemas.microsoft.com/office/powerpoint/2010/main" val="3504008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p:txBody>
          <a:bodyPr/>
          <a:lstStyle/>
          <a:p>
            <a:r>
              <a:rPr lang="en-US" dirty="0">
                <a:solidFill>
                  <a:srgbClr val="180B02"/>
                </a:solidFill>
                <a:latin typeface="Baskerville Old Face" panose="02020602080505020303" pitchFamily="18" charset="0"/>
              </a:rPr>
              <a:t>PROPOSED SYSTEM:</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838200" y="1514168"/>
            <a:ext cx="11186652" cy="5343831"/>
          </a:xfrm>
        </p:spPr>
        <p:txBody>
          <a:bodyPr>
            <a:normAutofit/>
          </a:bodyPr>
          <a:lstStyle/>
          <a:p>
            <a:pPr marL="0" indent="0">
              <a:buNone/>
            </a:pPr>
            <a:r>
              <a:rPr lang="en-US" dirty="0">
                <a:latin typeface="Garamond" panose="02020404030301010803" pitchFamily="18" charset="0"/>
                <a:cs typeface="Arial" panose="020B0604020202020204" pitchFamily="34" charset="0"/>
              </a:rPr>
              <a:t>The proposed system is a Rural Artisans Marketing Website with separate logins for administrators, sellers, and buyers. This platform empowers rural craftsmen to market and sell their handicraft products directly to a global audience, eliminating the need for intermediaries and ensuring fair compensation for their work.</a:t>
            </a:r>
          </a:p>
          <a:p>
            <a:pPr marL="0" indent="0">
              <a:buNone/>
            </a:pPr>
            <a:r>
              <a:rPr lang="en-US" b="1" dirty="0">
                <a:latin typeface="Garamond" panose="02020404030301010803" pitchFamily="18" charset="0"/>
                <a:cs typeface="Arial" panose="020B0604020202020204" pitchFamily="34" charset="0"/>
              </a:rPr>
              <a:t>Three Distinct Logins</a:t>
            </a:r>
            <a:r>
              <a:rPr lang="en-US" dirty="0">
                <a:latin typeface="Garamond" panose="02020404030301010803" pitchFamily="18" charset="0"/>
                <a:cs typeface="Arial" panose="020B0604020202020204" pitchFamily="34" charset="0"/>
              </a:rPr>
              <a:t>:</a:t>
            </a:r>
          </a:p>
          <a:p>
            <a:pPr marL="0" indent="0">
              <a:buNone/>
            </a:pPr>
            <a:r>
              <a:rPr lang="en-US" b="1" dirty="0">
                <a:latin typeface="Garamond" panose="02020404030301010803" pitchFamily="18" charset="0"/>
                <a:cs typeface="Arial" panose="020B0604020202020204" pitchFamily="34" charset="0"/>
              </a:rPr>
              <a:t>Administrator</a:t>
            </a:r>
            <a:r>
              <a:rPr lang="en-US" dirty="0">
                <a:latin typeface="Garamond" panose="02020404030301010803" pitchFamily="18" charset="0"/>
                <a:cs typeface="Arial" panose="020B0604020202020204" pitchFamily="34" charset="0"/>
              </a:rPr>
              <a:t>: Manages data, monitors user activity, and ensures smooth operation of the platform.</a:t>
            </a:r>
          </a:p>
          <a:p>
            <a:pPr marL="0" indent="0">
              <a:buNone/>
            </a:pPr>
            <a:r>
              <a:rPr lang="en-US" b="1" dirty="0">
                <a:latin typeface="Garamond" panose="02020404030301010803" pitchFamily="18" charset="0"/>
                <a:cs typeface="Arial" panose="020B0604020202020204" pitchFamily="34" charset="0"/>
              </a:rPr>
              <a:t>Seller</a:t>
            </a:r>
            <a:r>
              <a:rPr lang="en-US" dirty="0">
                <a:latin typeface="Garamond" panose="02020404030301010803" pitchFamily="18" charset="0"/>
                <a:cs typeface="Arial" panose="020B0604020202020204" pitchFamily="34" charset="0"/>
              </a:rPr>
              <a:t>: Allows artisans to create personalized accounts, display products, set prices, track inventory, and manage their business ventures.</a:t>
            </a:r>
          </a:p>
          <a:p>
            <a:pPr marL="0" indent="0">
              <a:buNone/>
            </a:pPr>
            <a:r>
              <a:rPr lang="en-US" b="1" dirty="0">
                <a:latin typeface="Garamond" panose="02020404030301010803" pitchFamily="18" charset="0"/>
                <a:cs typeface="Arial" panose="020B0604020202020204" pitchFamily="34" charset="0"/>
              </a:rPr>
              <a:t>Buyer</a:t>
            </a:r>
            <a:r>
              <a:rPr lang="en-US" dirty="0">
                <a:latin typeface="Garamond" panose="02020404030301010803" pitchFamily="18" charset="0"/>
                <a:cs typeface="Arial" panose="020B0604020202020204" pitchFamily="34" charset="0"/>
              </a:rPr>
              <a:t>: Facilitates the exploration and purchase of a diverse range of traditional products with detailed listings and images.</a:t>
            </a:r>
          </a:p>
          <a:p>
            <a:pPr marL="0" indent="0">
              <a:buNone/>
            </a:pPr>
            <a:endParaRPr lang="en-US" dirty="0">
              <a:latin typeface="Garamond" panose="02020404030301010803" pitchFamily="18" charset="0"/>
              <a:cs typeface="Arial" panose="020B0604020202020204" pitchFamily="34" charset="0"/>
            </a:endParaRPr>
          </a:p>
        </p:txBody>
      </p:sp>
    </p:spTree>
    <p:extLst>
      <p:ext uri="{BB962C8B-B14F-4D97-AF65-F5344CB8AC3E}">
        <p14:creationId xmlns:p14="http://schemas.microsoft.com/office/powerpoint/2010/main" val="2070809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a:xfrm>
            <a:off x="1201993" y="119780"/>
            <a:ext cx="10515600" cy="1325563"/>
          </a:xfrm>
        </p:spPr>
        <p:txBody>
          <a:bodyPr/>
          <a:lstStyle/>
          <a:p>
            <a:r>
              <a:rPr lang="en-US" dirty="0">
                <a:solidFill>
                  <a:srgbClr val="180B02"/>
                </a:solidFill>
                <a:latin typeface="Baskerville Old Face" panose="02020602080505020303" pitchFamily="18" charset="0"/>
              </a:rPr>
              <a:t>ADVANTAGES</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1201993" y="1366684"/>
            <a:ext cx="4363065" cy="5262979"/>
          </a:xfrm>
          <a:solidFill>
            <a:srgbClr val="E9E2DF"/>
          </a:solidFill>
        </p:spPr>
        <p:txBody>
          <a:bodyPr>
            <a:normAutofit/>
          </a:bodyPr>
          <a:lstStyle/>
          <a:p>
            <a:pPr marL="0" indent="0">
              <a:buNone/>
            </a:pPr>
            <a:r>
              <a:rPr lang="en-US" b="1" dirty="0">
                <a:latin typeface="Garamond" panose="02020404030301010803" pitchFamily="18" charset="0"/>
                <a:cs typeface="Arial" panose="020B0604020202020204" pitchFamily="34" charset="0"/>
              </a:rPr>
              <a:t>DIRECT COMMUNICATION</a:t>
            </a:r>
          </a:p>
          <a:p>
            <a:pPr marL="0" indent="0">
              <a:buNone/>
            </a:pPr>
            <a:endParaRPr lang="en-US" b="1" dirty="0">
              <a:latin typeface="Garamond" panose="02020404030301010803" pitchFamily="18" charset="0"/>
              <a:cs typeface="Arial" panose="020B0604020202020204" pitchFamily="34" charset="0"/>
            </a:endParaRPr>
          </a:p>
          <a:p>
            <a:pPr marL="0" indent="0">
              <a:buNone/>
            </a:pPr>
            <a:r>
              <a:rPr lang="en-US" dirty="0">
                <a:latin typeface="Garamond" panose="02020404030301010803" pitchFamily="18" charset="0"/>
                <a:cs typeface="Arial" panose="020B0604020202020204" pitchFamily="34" charset="0"/>
              </a:rPr>
              <a:t>Facilitates direct interaction between buyers and artisans.</a:t>
            </a:r>
          </a:p>
          <a:p>
            <a:pPr marL="0" indent="0">
              <a:buNone/>
            </a:pPr>
            <a:r>
              <a:rPr lang="en-US" dirty="0">
                <a:latin typeface="Garamond" panose="02020404030301010803" pitchFamily="18" charset="0"/>
                <a:cs typeface="Arial" panose="020B0604020202020204" pitchFamily="34" charset="0"/>
              </a:rPr>
              <a:t>Artisans can share their products online, fostering deeper connections with customers.</a:t>
            </a:r>
          </a:p>
        </p:txBody>
      </p:sp>
      <p:sp>
        <p:nvSpPr>
          <p:cNvPr id="8" name="TextBox 7">
            <a:extLst>
              <a:ext uri="{FF2B5EF4-FFF2-40B4-BE49-F238E27FC236}">
                <a16:creationId xmlns:a16="http://schemas.microsoft.com/office/drawing/2014/main" id="{DE0D3381-77CB-134B-4EBA-90ADC338F91E}"/>
              </a:ext>
            </a:extLst>
          </p:cNvPr>
          <p:cNvSpPr txBox="1"/>
          <p:nvPr/>
        </p:nvSpPr>
        <p:spPr>
          <a:xfrm>
            <a:off x="7221795" y="1366683"/>
            <a:ext cx="4193456" cy="5262979"/>
          </a:xfrm>
          <a:prstGeom prst="rect">
            <a:avLst/>
          </a:prstGeom>
          <a:solidFill>
            <a:srgbClr val="E9E2DF"/>
          </a:solidFill>
        </p:spPr>
        <p:txBody>
          <a:bodyPr wrap="square" rtlCol="0">
            <a:spAutoFit/>
          </a:bodyPr>
          <a:lstStyle/>
          <a:p>
            <a:r>
              <a:rPr lang="en-IN" sz="2800" b="1" dirty="0">
                <a:latin typeface="Garamond" panose="02020404030301010803" pitchFamily="18" charset="0"/>
              </a:rPr>
              <a:t>Exhibition Management</a:t>
            </a:r>
          </a:p>
          <a:p>
            <a:endParaRPr lang="en-IN" sz="2800" b="1" dirty="0">
              <a:latin typeface="Garamond" panose="02020404030301010803" pitchFamily="18" charset="0"/>
            </a:endParaRPr>
          </a:p>
          <a:p>
            <a:r>
              <a:rPr lang="en-US" sz="2800" dirty="0">
                <a:latin typeface="Garamond" panose="02020404030301010803" pitchFamily="18" charset="0"/>
              </a:rPr>
              <a:t>Enables artisans to participate in offline events and showcase their products to a wider audience.</a:t>
            </a:r>
          </a:p>
          <a:p>
            <a:r>
              <a:rPr lang="en-US" sz="2800" dirty="0">
                <a:latin typeface="Garamond" panose="02020404030301010803" pitchFamily="18" charset="0"/>
              </a:rPr>
              <a:t>Integration with event management platforms allows easy registration, stall booking, and access to information about upcoming events.</a:t>
            </a:r>
            <a:endParaRPr lang="en-IN" sz="2800" dirty="0"/>
          </a:p>
        </p:txBody>
      </p:sp>
    </p:spTree>
    <p:extLst>
      <p:ext uri="{BB962C8B-B14F-4D97-AF65-F5344CB8AC3E}">
        <p14:creationId xmlns:p14="http://schemas.microsoft.com/office/powerpoint/2010/main" val="433440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a:xfrm>
            <a:off x="1201993" y="119780"/>
            <a:ext cx="10515600" cy="1325563"/>
          </a:xfrm>
        </p:spPr>
        <p:txBody>
          <a:bodyPr/>
          <a:lstStyle/>
          <a:p>
            <a:r>
              <a:rPr lang="en-US" dirty="0">
                <a:solidFill>
                  <a:srgbClr val="180B02"/>
                </a:solidFill>
                <a:latin typeface="Baskerville Old Face" panose="02020602080505020303" pitchFamily="18" charset="0"/>
              </a:rPr>
              <a:t>ADVANTAGES</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1201993" y="1366684"/>
            <a:ext cx="4363065" cy="5262979"/>
          </a:xfrm>
          <a:solidFill>
            <a:srgbClr val="E9E2DF"/>
          </a:solidFill>
        </p:spPr>
        <p:txBody>
          <a:bodyPr>
            <a:normAutofit/>
          </a:bodyPr>
          <a:lstStyle/>
          <a:p>
            <a:pPr marL="0" indent="0">
              <a:buNone/>
            </a:pPr>
            <a:r>
              <a:rPr lang="en-IN" b="1" dirty="0">
                <a:latin typeface="Garamond" panose="02020404030301010803" pitchFamily="18" charset="0"/>
              </a:rPr>
              <a:t>User-Friendly Interface</a:t>
            </a:r>
            <a:endParaRPr lang="en-US" b="1" dirty="0">
              <a:latin typeface="Garamond" panose="02020404030301010803" pitchFamily="18" charset="0"/>
            </a:endParaRPr>
          </a:p>
          <a:p>
            <a:pPr marL="0" indent="0">
              <a:buNone/>
            </a:pPr>
            <a:r>
              <a:rPr lang="en-US" dirty="0">
                <a:latin typeface="Garamond" panose="02020404030301010803" pitchFamily="18" charset="0"/>
              </a:rPr>
              <a:t>Easy registration and login process for both buyers and sellers.</a:t>
            </a:r>
          </a:p>
          <a:p>
            <a:pPr marL="0" indent="0">
              <a:buNone/>
            </a:pPr>
            <a:r>
              <a:rPr lang="en-US" dirty="0">
                <a:latin typeface="Garamond" panose="02020404030301010803" pitchFamily="18" charset="0"/>
              </a:rPr>
              <a:t>Intuitive navigation and comprehensive product listings enhance user experience.</a:t>
            </a:r>
          </a:p>
          <a:p>
            <a:pPr marL="0" indent="0">
              <a:buNone/>
            </a:pPr>
            <a:r>
              <a:rPr lang="en-US" dirty="0">
                <a:latin typeface="Garamond" panose="02020404030301010803" pitchFamily="18" charset="0"/>
              </a:rPr>
              <a:t>Safe payment gateways ensure convenient and secure transactions for both buyers and sellers.</a:t>
            </a:r>
            <a:endParaRPr lang="en-IN" dirty="0">
              <a:latin typeface="Garamond" panose="02020404030301010803" pitchFamily="18" charset="0"/>
            </a:endParaRPr>
          </a:p>
        </p:txBody>
      </p:sp>
      <p:sp>
        <p:nvSpPr>
          <p:cNvPr id="8" name="TextBox 7">
            <a:extLst>
              <a:ext uri="{FF2B5EF4-FFF2-40B4-BE49-F238E27FC236}">
                <a16:creationId xmlns:a16="http://schemas.microsoft.com/office/drawing/2014/main" id="{DE0D3381-77CB-134B-4EBA-90ADC338F91E}"/>
              </a:ext>
            </a:extLst>
          </p:cNvPr>
          <p:cNvSpPr txBox="1"/>
          <p:nvPr/>
        </p:nvSpPr>
        <p:spPr>
          <a:xfrm>
            <a:off x="7052186" y="1366683"/>
            <a:ext cx="4363065" cy="5262979"/>
          </a:xfrm>
          <a:prstGeom prst="rect">
            <a:avLst/>
          </a:prstGeom>
          <a:solidFill>
            <a:srgbClr val="E9E2DF"/>
          </a:solidFill>
        </p:spPr>
        <p:txBody>
          <a:bodyPr wrap="square" rtlCol="0">
            <a:spAutoFit/>
          </a:bodyPr>
          <a:lstStyle/>
          <a:p>
            <a:r>
              <a:rPr lang="en-US" sz="2800" b="1" dirty="0">
                <a:latin typeface="Garamond" panose="02020404030301010803" pitchFamily="18" charset="0"/>
              </a:rPr>
              <a:t>Marketing Strategies</a:t>
            </a:r>
          </a:p>
          <a:p>
            <a:endParaRPr lang="en-US" sz="2800" b="1" dirty="0">
              <a:latin typeface="Garamond" panose="02020404030301010803" pitchFamily="18" charset="0"/>
            </a:endParaRPr>
          </a:p>
          <a:p>
            <a:r>
              <a:rPr lang="en-US" sz="2800" dirty="0">
                <a:latin typeface="Garamond" panose="02020404030301010803" pitchFamily="18" charset="0"/>
              </a:rPr>
              <a:t>Features like sales, discounts, and promotions encourage product exploration and purchases.</a:t>
            </a:r>
          </a:p>
          <a:p>
            <a:endParaRPr lang="en-US" sz="2800" dirty="0">
              <a:latin typeface="Garamond" panose="02020404030301010803" pitchFamily="18" charset="0"/>
            </a:endParaRPr>
          </a:p>
          <a:p>
            <a:r>
              <a:rPr lang="en-US" sz="2800" dirty="0">
                <a:latin typeface="Garamond" panose="02020404030301010803" pitchFamily="18" charset="0"/>
              </a:rPr>
              <a:t>Enhances product visibility and attracts a larger customer base.</a:t>
            </a:r>
          </a:p>
          <a:p>
            <a:endParaRPr lang="en-US" sz="2800" dirty="0">
              <a:latin typeface="Garamond" panose="02020404030301010803" pitchFamily="18" charset="0"/>
            </a:endParaRPr>
          </a:p>
          <a:p>
            <a:endParaRPr lang="en-US" sz="2800" dirty="0">
              <a:latin typeface="Garamond" panose="02020404030301010803" pitchFamily="18" charset="0"/>
            </a:endParaRPr>
          </a:p>
        </p:txBody>
      </p:sp>
    </p:spTree>
    <p:extLst>
      <p:ext uri="{BB962C8B-B14F-4D97-AF65-F5344CB8AC3E}">
        <p14:creationId xmlns:p14="http://schemas.microsoft.com/office/powerpoint/2010/main" val="1885728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75E-7EA1-DB20-CB91-62CF3E218275}"/>
              </a:ext>
            </a:extLst>
          </p:cNvPr>
          <p:cNvSpPr>
            <a:spLocks noGrp="1"/>
          </p:cNvSpPr>
          <p:nvPr>
            <p:ph type="title"/>
          </p:nvPr>
        </p:nvSpPr>
        <p:spPr/>
        <p:txBody>
          <a:bodyPr/>
          <a:lstStyle/>
          <a:p>
            <a:r>
              <a:rPr lang="en-US" dirty="0">
                <a:solidFill>
                  <a:srgbClr val="180B02"/>
                </a:solidFill>
                <a:latin typeface="Baskerville Old Face" panose="02020602080505020303" pitchFamily="18" charset="0"/>
              </a:rPr>
              <a:t>MODULES:</a:t>
            </a:r>
            <a:endParaRPr lang="en-IN" dirty="0">
              <a:solidFill>
                <a:srgbClr val="180B02"/>
              </a:solidFill>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80C7656-8388-80BE-75F7-57324F26FBBF}"/>
              </a:ext>
            </a:extLst>
          </p:cNvPr>
          <p:cNvSpPr>
            <a:spLocks noGrp="1"/>
          </p:cNvSpPr>
          <p:nvPr>
            <p:ph idx="1"/>
          </p:nvPr>
        </p:nvSpPr>
        <p:spPr>
          <a:xfrm>
            <a:off x="838200" y="1514168"/>
            <a:ext cx="11186652" cy="5343831"/>
          </a:xfrm>
        </p:spPr>
        <p:txBody>
          <a:bodyPr>
            <a:normAutofit/>
          </a:bodyPr>
          <a:lstStyle/>
          <a:p>
            <a:pPr marL="0" indent="0">
              <a:buNone/>
            </a:pPr>
            <a:r>
              <a:rPr lang="en-US" dirty="0">
                <a:latin typeface="Garamond" panose="02020404030301010803" pitchFamily="18" charset="0"/>
                <a:cs typeface="Arial" panose="020B0604020202020204" pitchFamily="34" charset="0"/>
              </a:rPr>
              <a:t>The module description section details the website's key features for marketing rural artisans. This segmentation ensures a comprehensive understanding of the system's architecture and interactions.</a:t>
            </a:r>
          </a:p>
          <a:p>
            <a:pPr marL="0" indent="0">
              <a:buNone/>
            </a:pPr>
            <a:r>
              <a:rPr lang="en-US" dirty="0">
                <a:latin typeface="Garamond" panose="02020404030301010803" pitchFamily="18" charset="0"/>
                <a:cs typeface="Arial" panose="020B0604020202020204" pitchFamily="34" charset="0"/>
              </a:rPr>
              <a:t>The rural artisans marketing website comprises five modules.</a:t>
            </a:r>
          </a:p>
          <a:p>
            <a:r>
              <a:rPr lang="en-US" dirty="0">
                <a:latin typeface="Garamond" panose="02020404030301010803" pitchFamily="18" charset="0"/>
                <a:cs typeface="Arial" panose="020B0604020202020204" pitchFamily="34" charset="0"/>
              </a:rPr>
              <a:t>USER AUTHENTICATION MODULE</a:t>
            </a:r>
          </a:p>
          <a:p>
            <a:r>
              <a:rPr lang="en-US" dirty="0">
                <a:latin typeface="Garamond" panose="02020404030301010803" pitchFamily="18" charset="0"/>
                <a:cs typeface="Arial" panose="020B0604020202020204" pitchFamily="34" charset="0"/>
              </a:rPr>
              <a:t>PRODUCT MANAGEMENT MODULE</a:t>
            </a:r>
          </a:p>
          <a:p>
            <a:r>
              <a:rPr lang="en-US" dirty="0">
                <a:latin typeface="Garamond" panose="02020404030301010803" pitchFamily="18" charset="0"/>
                <a:cs typeface="Arial" panose="020B0604020202020204" pitchFamily="34" charset="0"/>
              </a:rPr>
              <a:t>ORDER PROCESSING MODULE</a:t>
            </a:r>
          </a:p>
          <a:p>
            <a:r>
              <a:rPr lang="en-US" dirty="0">
                <a:latin typeface="Garamond" panose="02020404030301010803" pitchFamily="18" charset="0"/>
                <a:cs typeface="Arial" panose="020B0604020202020204" pitchFamily="34" charset="0"/>
              </a:rPr>
              <a:t>SEARCH AND FILTERING</a:t>
            </a:r>
          </a:p>
          <a:p>
            <a:r>
              <a:rPr lang="en-US" dirty="0">
                <a:latin typeface="Garamond" panose="02020404030301010803" pitchFamily="18" charset="0"/>
                <a:cs typeface="Arial" panose="020B0604020202020204" pitchFamily="34" charset="0"/>
              </a:rPr>
              <a:t>EXHIBITION MANAGEMENT MODULE</a:t>
            </a:r>
          </a:p>
        </p:txBody>
      </p:sp>
    </p:spTree>
    <p:extLst>
      <p:ext uri="{BB962C8B-B14F-4D97-AF65-F5344CB8AC3E}">
        <p14:creationId xmlns:p14="http://schemas.microsoft.com/office/powerpoint/2010/main" val="4016580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D06DD6-02DF-F6A4-D662-91A70BE34B00}"/>
              </a:ext>
            </a:extLst>
          </p:cNvPr>
          <p:cNvSpPr>
            <a:spLocks noGrp="1"/>
          </p:cNvSpPr>
          <p:nvPr>
            <p:ph sz="half" idx="1"/>
          </p:nvPr>
        </p:nvSpPr>
        <p:spPr>
          <a:xfrm>
            <a:off x="324465" y="324464"/>
            <a:ext cx="5695336" cy="6292645"/>
          </a:xfrm>
        </p:spPr>
        <p:txBody>
          <a:bodyPr>
            <a:normAutofit fontScale="92500"/>
          </a:bodyPr>
          <a:lstStyle/>
          <a:p>
            <a:pPr marL="0" indent="0">
              <a:lnSpc>
                <a:spcPct val="170000"/>
              </a:lnSpc>
              <a:buNone/>
            </a:pPr>
            <a:r>
              <a:rPr lang="en-US" sz="3300" b="1" dirty="0">
                <a:latin typeface="Garamond" panose="02020404030301010803" pitchFamily="18" charset="0"/>
                <a:cs typeface="Arial" panose="020B0604020202020204" pitchFamily="34" charset="0"/>
              </a:rPr>
              <a:t>USER AUTHENTICATION </a:t>
            </a:r>
            <a:endParaRPr lang="en-US" sz="3300" dirty="0">
              <a:latin typeface="Garamond" panose="02020404030301010803" pitchFamily="18" charset="0"/>
            </a:endParaRPr>
          </a:p>
          <a:p>
            <a:r>
              <a:rPr lang="en-US" sz="3300" dirty="0">
                <a:latin typeface="Garamond" panose="02020404030301010803" pitchFamily="18" charset="0"/>
              </a:rPr>
              <a:t>Enables user account creation, login, and profile management</a:t>
            </a:r>
          </a:p>
          <a:p>
            <a:r>
              <a:rPr lang="en-US" sz="3300" dirty="0">
                <a:latin typeface="Garamond" panose="02020404030301010803" pitchFamily="18" charset="0"/>
              </a:rPr>
              <a:t>Implements strong authentication techniques:</a:t>
            </a:r>
          </a:p>
          <a:p>
            <a:r>
              <a:rPr lang="en-US" sz="3300" dirty="0">
                <a:latin typeface="Garamond" panose="02020404030301010803" pitchFamily="18" charset="0"/>
              </a:rPr>
              <a:t>Password hashing</a:t>
            </a:r>
          </a:p>
          <a:p>
            <a:r>
              <a:rPr lang="en-US" sz="3300" dirty="0">
                <a:latin typeface="Garamond" panose="02020404030301010803" pitchFamily="18" charset="0"/>
              </a:rPr>
              <a:t>Session management</a:t>
            </a:r>
          </a:p>
          <a:p>
            <a:r>
              <a:rPr lang="en-US" sz="3300" dirty="0">
                <a:latin typeface="Garamond" panose="02020404030301010803" pitchFamily="18" charset="0"/>
              </a:rPr>
              <a:t>Ensures data privacy and protects against unauthorized access</a:t>
            </a:r>
          </a:p>
          <a:p>
            <a:r>
              <a:rPr lang="en-US" sz="3300" dirty="0">
                <a:latin typeface="Garamond" panose="02020404030301010803" pitchFamily="18" charset="0"/>
              </a:rPr>
              <a:t>Builds user confidence and fosters a seamless, safe user experience</a:t>
            </a:r>
            <a:endParaRPr lang="en-IN" sz="3300" dirty="0">
              <a:latin typeface="Garamond" panose="02020404030301010803" pitchFamily="18" charset="0"/>
            </a:endParaRPr>
          </a:p>
        </p:txBody>
      </p:sp>
      <p:sp>
        <p:nvSpPr>
          <p:cNvPr id="4" name="Content Placeholder 3">
            <a:extLst>
              <a:ext uri="{FF2B5EF4-FFF2-40B4-BE49-F238E27FC236}">
                <a16:creationId xmlns:a16="http://schemas.microsoft.com/office/drawing/2014/main" id="{D22B6580-1986-B82F-020F-5D87C2D96D9A}"/>
              </a:ext>
            </a:extLst>
          </p:cNvPr>
          <p:cNvSpPr>
            <a:spLocks noGrp="1"/>
          </p:cNvSpPr>
          <p:nvPr>
            <p:ph sz="half" idx="2"/>
          </p:nvPr>
        </p:nvSpPr>
        <p:spPr>
          <a:xfrm>
            <a:off x="6172199" y="540773"/>
            <a:ext cx="5832988" cy="6145162"/>
          </a:xfrm>
        </p:spPr>
        <p:txBody>
          <a:bodyPr>
            <a:noAutofit/>
          </a:bodyPr>
          <a:lstStyle/>
          <a:p>
            <a:pPr marL="0" indent="0">
              <a:buNone/>
            </a:pPr>
            <a:r>
              <a:rPr lang="en-US" b="1" dirty="0">
                <a:latin typeface="Garamond" panose="02020404030301010803" pitchFamily="18" charset="0"/>
              </a:rPr>
              <a:t>PRODUCT MANAGEMENT </a:t>
            </a:r>
          </a:p>
          <a:p>
            <a:r>
              <a:rPr lang="en-US" dirty="0">
                <a:latin typeface="Garamond" panose="02020404030301010803" pitchFamily="18" charset="0"/>
              </a:rPr>
              <a:t>Simplifies creation, organization, and display of rural artisans' goods</a:t>
            </a:r>
          </a:p>
          <a:p>
            <a:r>
              <a:rPr lang="en-US" dirty="0">
                <a:latin typeface="Garamond" panose="02020404030301010803" pitchFamily="18" charset="0"/>
              </a:rPr>
              <a:t>Craftsperson-friendly interface for uploading product listings with detailed descriptions, high-quality images, and pricing</a:t>
            </a:r>
          </a:p>
          <a:p>
            <a:r>
              <a:rPr lang="en-US" dirty="0">
                <a:latin typeface="Garamond" panose="02020404030301010803" pitchFamily="18" charset="0"/>
              </a:rPr>
              <a:t>Advanced features like inventory tracking, tag management, and categorization enhance product discovery</a:t>
            </a:r>
          </a:p>
          <a:p>
            <a:r>
              <a:rPr lang="en-US" dirty="0">
                <a:latin typeface="Garamond" panose="02020404030301010803" pitchFamily="18" charset="0"/>
              </a:rPr>
              <a:t>Centralizes product management for effective showcasing of rural craftsmen's items</a:t>
            </a:r>
          </a:p>
        </p:txBody>
      </p:sp>
    </p:spTree>
    <p:extLst>
      <p:ext uri="{BB962C8B-B14F-4D97-AF65-F5344CB8AC3E}">
        <p14:creationId xmlns:p14="http://schemas.microsoft.com/office/powerpoint/2010/main" val="3097246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9E2D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D06DD6-02DF-F6A4-D662-91A70BE34B00}"/>
              </a:ext>
            </a:extLst>
          </p:cNvPr>
          <p:cNvSpPr>
            <a:spLocks noGrp="1"/>
          </p:cNvSpPr>
          <p:nvPr>
            <p:ph sz="half" idx="1"/>
          </p:nvPr>
        </p:nvSpPr>
        <p:spPr>
          <a:xfrm>
            <a:off x="452284" y="324465"/>
            <a:ext cx="5567516" cy="6341806"/>
          </a:xfrm>
        </p:spPr>
        <p:txBody>
          <a:bodyPr>
            <a:normAutofit fontScale="92500"/>
          </a:bodyPr>
          <a:lstStyle/>
          <a:p>
            <a:pPr marL="0" indent="0">
              <a:buNone/>
            </a:pPr>
            <a:r>
              <a:rPr lang="en-US" b="1" dirty="0">
                <a:latin typeface="Garamond" panose="02020404030301010803" pitchFamily="18" charset="0"/>
                <a:cs typeface="Arial" panose="020B0604020202020204" pitchFamily="34" charset="0"/>
              </a:rPr>
              <a:t>ORDER PROCESSING MODULE:</a:t>
            </a:r>
          </a:p>
          <a:p>
            <a:pPr marL="0" indent="0">
              <a:buNone/>
            </a:pPr>
            <a:endParaRPr lang="en-US" dirty="0">
              <a:solidFill>
                <a:srgbClr val="180B02"/>
              </a:solidFill>
              <a:latin typeface="Garamond" panose="02020404030301010803" pitchFamily="18" charset="0"/>
            </a:endParaRPr>
          </a:p>
          <a:p>
            <a:r>
              <a:rPr lang="en-US" dirty="0">
                <a:latin typeface="Garamond" panose="02020404030301010803" pitchFamily="18" charset="0"/>
              </a:rPr>
              <a:t>Automates the entire online purchase process</a:t>
            </a:r>
          </a:p>
          <a:p>
            <a:r>
              <a:rPr lang="en-US" dirty="0">
                <a:latin typeface="Garamond" panose="02020404030301010803" pitchFamily="18" charset="0"/>
              </a:rPr>
              <a:t>Offers multiple payment methods and real-time order tracking</a:t>
            </a:r>
          </a:p>
          <a:p>
            <a:r>
              <a:rPr lang="en-US" dirty="0">
                <a:latin typeface="Garamond" panose="02020404030301010803" pitchFamily="18" charset="0"/>
              </a:rPr>
              <a:t>Creates invoices, adjusts inventory levels, and maintains order details</a:t>
            </a:r>
          </a:p>
          <a:p>
            <a:r>
              <a:rPr lang="en-US" dirty="0">
                <a:latin typeface="Garamond" panose="02020404030301010803" pitchFamily="18" charset="0"/>
              </a:rPr>
              <a:t>Provides order status alerts for customer convenience</a:t>
            </a:r>
          </a:p>
          <a:p>
            <a:r>
              <a:rPr lang="en-US" dirty="0">
                <a:latin typeface="Garamond" panose="02020404030301010803" pitchFamily="18" charset="0"/>
              </a:rPr>
              <a:t>Improves customer satisfaction and encourages repeat business</a:t>
            </a:r>
          </a:p>
          <a:p>
            <a:r>
              <a:rPr lang="en-US" dirty="0">
                <a:latin typeface="Garamond" panose="02020404030301010803" pitchFamily="18" charset="0"/>
              </a:rPr>
              <a:t>Handles order placement, payment processing, and order fulfillment efficiently</a:t>
            </a:r>
          </a:p>
        </p:txBody>
      </p:sp>
      <p:sp>
        <p:nvSpPr>
          <p:cNvPr id="4" name="Content Placeholder 3">
            <a:extLst>
              <a:ext uri="{FF2B5EF4-FFF2-40B4-BE49-F238E27FC236}">
                <a16:creationId xmlns:a16="http://schemas.microsoft.com/office/drawing/2014/main" id="{D22B6580-1986-B82F-020F-5D87C2D96D9A}"/>
              </a:ext>
            </a:extLst>
          </p:cNvPr>
          <p:cNvSpPr>
            <a:spLocks noGrp="1"/>
          </p:cNvSpPr>
          <p:nvPr>
            <p:ph sz="half" idx="2"/>
          </p:nvPr>
        </p:nvSpPr>
        <p:spPr>
          <a:xfrm>
            <a:off x="6172200" y="324465"/>
            <a:ext cx="5567516" cy="6410632"/>
          </a:xfrm>
        </p:spPr>
        <p:txBody>
          <a:bodyPr>
            <a:normAutofit fontScale="92500"/>
          </a:bodyPr>
          <a:lstStyle/>
          <a:p>
            <a:pPr marL="0" indent="0">
              <a:buNone/>
            </a:pPr>
            <a:r>
              <a:rPr lang="en-US" b="1" dirty="0">
                <a:latin typeface="Garamond" panose="02020404030301010803" pitchFamily="18" charset="0"/>
              </a:rPr>
              <a:t>SEARCH AND FILTERING MODULE:</a:t>
            </a:r>
          </a:p>
          <a:p>
            <a:r>
              <a:rPr lang="en-US" dirty="0">
                <a:latin typeface="Garamond" panose="02020404030301010803" pitchFamily="18" charset="0"/>
              </a:rPr>
              <a:t>Enhances user navigation and product discovery</a:t>
            </a:r>
          </a:p>
          <a:p>
            <a:r>
              <a:rPr lang="en-US" dirty="0">
                <a:latin typeface="Garamond" panose="02020404030301010803" pitchFamily="18" charset="0"/>
              </a:rPr>
              <a:t>Delivers accurate and relevant search results in real-time</a:t>
            </a:r>
          </a:p>
          <a:p>
            <a:r>
              <a:rPr lang="en-US" dirty="0">
                <a:latin typeface="Garamond" panose="02020404030301010803" pitchFamily="18" charset="0"/>
              </a:rPr>
              <a:t>Allows users to refine search queries based on various criteria</a:t>
            </a:r>
          </a:p>
          <a:p>
            <a:r>
              <a:rPr lang="en-US" dirty="0">
                <a:latin typeface="Garamond" panose="02020404030301010803" pitchFamily="18" charset="0"/>
              </a:rPr>
              <a:t>Enables fast identification of items of interest</a:t>
            </a:r>
          </a:p>
          <a:p>
            <a:r>
              <a:rPr lang="en-US" dirty="0">
                <a:latin typeface="Garamond" panose="02020404030301010803" pitchFamily="18" charset="0"/>
              </a:rPr>
              <a:t>Simplifies product navigation and discovery through keyword-based search and filtering features</a:t>
            </a:r>
          </a:p>
        </p:txBody>
      </p:sp>
    </p:spTree>
    <p:extLst>
      <p:ext uri="{BB962C8B-B14F-4D97-AF65-F5344CB8AC3E}">
        <p14:creationId xmlns:p14="http://schemas.microsoft.com/office/powerpoint/2010/main" val="1776547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TotalTime>
  <Words>1198</Words>
  <Application>Microsoft Office PowerPoint</Application>
  <PresentationFormat>Widescreen</PresentationFormat>
  <Paragraphs>140</Paragraphs>
  <Slides>24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Baskerville Old Face</vt:lpstr>
      <vt:lpstr>Calibri</vt:lpstr>
      <vt:lpstr>Calibri Light</vt:lpstr>
      <vt:lpstr>Garamond</vt:lpstr>
      <vt:lpstr>Times New Roman</vt:lpstr>
      <vt:lpstr>Office Theme</vt:lpstr>
      <vt:lpstr>RURAL ARTISANS MARKETING APP</vt:lpstr>
      <vt:lpstr>ABSTRACT:</vt:lpstr>
      <vt:lpstr>PROBLEM STATEMENT:</vt:lpstr>
      <vt:lpstr>PROPOSED SYSTEM:</vt:lpstr>
      <vt:lpstr>ADVANTAGES</vt:lpstr>
      <vt:lpstr>ADVANTAGES</vt:lpstr>
      <vt:lpstr>MODULES:</vt:lpstr>
      <vt:lpstr>PowerPoint Presentation</vt:lpstr>
      <vt:lpstr>PowerPoint Presentation</vt:lpstr>
      <vt:lpstr>PowerPoint Presentation</vt:lpstr>
      <vt:lpstr>MODULE DESCRIPTION</vt:lpstr>
      <vt:lpstr>DEVELOPMENTAL ENVIRONMENT</vt:lpstr>
      <vt:lpstr>SYSTEM DESIGN</vt:lpstr>
      <vt:lpstr>SYSTEM DESIGN - ARTIST</vt:lpstr>
      <vt:lpstr>SYSTEM DESIGN - CUTOMER</vt:lpstr>
      <vt:lpstr>SYSTEM DESIGN - WORKER</vt:lpstr>
      <vt:lpstr>OUTPUT</vt:lpstr>
      <vt:lpstr>OUTPUT</vt:lpstr>
      <vt:lpstr>OUTPUT-CUSTOMER LOGIN</vt:lpstr>
      <vt:lpstr>OUTPUT</vt:lpstr>
      <vt:lpstr>OUTPUT</vt:lpstr>
      <vt:lpstr>OUTPUT-ARTIST LOGIN</vt:lpstr>
      <vt:lpstr>CONCLUSION &amp; FUTURE ENHANCEMENT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RURAL ARTISANS MARKETING APP</dc:title>
  <dc:creator>Adharshini chandrasekar</dc:creator>
  <cp:lastModifiedBy>Adharshini chandrasekar</cp:lastModifiedBy>
  <cp:revision>6</cp:revision>
  <dcterms:created xsi:type="dcterms:W3CDTF">2024-05-19T15:37:03Z</dcterms:created>
  <dcterms:modified xsi:type="dcterms:W3CDTF">2024-05-20T04:56:32Z</dcterms:modified>
</cp:coreProperties>
</file>

<file path=docProps/thumbnail.jpeg>
</file>